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58" r:id="rId5"/>
    <p:sldId id="261" r:id="rId6"/>
    <p:sldId id="263" r:id="rId7"/>
    <p:sldId id="262" r:id="rId8"/>
    <p:sldId id="264" r:id="rId9"/>
    <p:sldId id="265" r:id="rId10"/>
    <p:sldId id="266" r:id="rId11"/>
    <p:sldId id="269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83B9"/>
    <a:srgbClr val="77A3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4B06-83CA-4C53-A9C4-1F4CB2C444F2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FB36-E117-4D0F-85AE-32FACD030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69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4B06-83CA-4C53-A9C4-1F4CB2C444F2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FB36-E117-4D0F-85AE-32FACD030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661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4B06-83CA-4C53-A9C4-1F4CB2C444F2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FB36-E117-4D0F-85AE-32FACD030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183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4B06-83CA-4C53-A9C4-1F4CB2C444F2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FB36-E117-4D0F-85AE-32FACD030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04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4B06-83CA-4C53-A9C4-1F4CB2C444F2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FB36-E117-4D0F-85AE-32FACD030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11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4B06-83CA-4C53-A9C4-1F4CB2C444F2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FB36-E117-4D0F-85AE-32FACD030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0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4B06-83CA-4C53-A9C4-1F4CB2C444F2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FB36-E117-4D0F-85AE-32FACD030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43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4B06-83CA-4C53-A9C4-1F4CB2C444F2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FB36-E117-4D0F-85AE-32FACD030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02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4B06-83CA-4C53-A9C4-1F4CB2C444F2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FB36-E117-4D0F-85AE-32FACD030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99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4B06-83CA-4C53-A9C4-1F4CB2C444F2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FB36-E117-4D0F-85AE-32FACD030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68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4B06-83CA-4C53-A9C4-1F4CB2C444F2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CFB36-E117-4D0F-85AE-32FACD030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384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E4B06-83CA-4C53-A9C4-1F4CB2C444F2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CFB36-E117-4D0F-85AE-32FACD030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00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38" y="1801720"/>
            <a:ext cx="12195238" cy="504646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8017" y="0"/>
            <a:ext cx="4399216" cy="682310"/>
          </a:xfrm>
        </p:spPr>
        <p:txBody>
          <a:bodyPr>
            <a:noAutofit/>
          </a:bodyPr>
          <a:lstStyle/>
          <a:p>
            <a:r>
              <a:rPr lang="el-GR" sz="4800" b="1" dirty="0" smtClean="0">
                <a:solidFill>
                  <a:srgbClr val="820000"/>
                </a:solidFill>
              </a:rPr>
              <a:t>ΑΓΡΟΤΑΥΤΟΤΗΤΑ</a:t>
            </a:r>
            <a:endParaRPr lang="el-GR" sz="4800" b="1" dirty="0">
              <a:solidFill>
                <a:srgbClr val="82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CFE685-1BCD-44B8-ABBD-90E685BD0D6E}"/>
              </a:ext>
            </a:extLst>
          </p:cNvPr>
          <p:cNvSpPr/>
          <p:nvPr/>
        </p:nvSpPr>
        <p:spPr>
          <a:xfrm>
            <a:off x="2207581" y="2350978"/>
            <a:ext cx="8460419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l-GR" sz="2400" b="1" dirty="0"/>
          </a:p>
          <a:p>
            <a:pPr algn="ctr"/>
            <a:endParaRPr lang="en-GB" sz="2000" dirty="0"/>
          </a:p>
          <a:p>
            <a:pPr algn="ctr"/>
            <a:endParaRPr lang="el-GR" sz="2000" dirty="0" smtClean="0"/>
          </a:p>
          <a:p>
            <a:pPr algn="ctr"/>
            <a:endParaRPr lang="el-GR" sz="2000" dirty="0"/>
          </a:p>
          <a:p>
            <a:pPr algn="ctr"/>
            <a:endParaRPr lang="en-GB" sz="2000" dirty="0" smtClean="0"/>
          </a:p>
          <a:p>
            <a:pPr algn="ctr"/>
            <a:endParaRPr lang="en-GB" sz="2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B2B4CC-A00F-4F73-8A35-6C1C5F8156DE}"/>
              </a:ext>
            </a:extLst>
          </p:cNvPr>
          <p:cNvSpPr/>
          <p:nvPr/>
        </p:nvSpPr>
        <p:spPr>
          <a:xfrm>
            <a:off x="2692876" y="2790832"/>
            <a:ext cx="65694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dirty="0" smtClean="0"/>
              <a:t>Αλυσιδωτή Αντίδραση </a:t>
            </a:r>
            <a:r>
              <a:rPr lang="el-GR" sz="2800" b="1" dirty="0" err="1" smtClean="0"/>
              <a:t>Πολυμεράσης</a:t>
            </a:r>
            <a:r>
              <a:rPr lang="el-GR" sz="2800" b="1" dirty="0" smtClean="0"/>
              <a:t> (</a:t>
            </a:r>
            <a:r>
              <a:rPr lang="en-GB" sz="2800" b="1" dirty="0" smtClean="0"/>
              <a:t>PCR)</a:t>
            </a:r>
            <a:endParaRPr lang="el-GR" sz="28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215479" y="0"/>
            <a:ext cx="11761042" cy="751992"/>
            <a:chOff x="30364" y="86477"/>
            <a:chExt cx="11761042" cy="751992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5291A052-8100-4517-867F-2E713D3D34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364" y="86477"/>
              <a:ext cx="1493636" cy="751992"/>
            </a:xfrm>
            <a:prstGeom prst="rect">
              <a:avLst/>
            </a:prstGeom>
          </p:spPr>
        </p:pic>
        <p:pic>
          <p:nvPicPr>
            <p:cNvPr id="1028" name="Picture 4" descr="http://www2.inab.certh.gr/wp-content/uploads/2016/11/rsz_inab-logo_eng1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34106" y="138623"/>
              <a:ext cx="1257300" cy="647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Rectangle 8"/>
          <p:cNvSpPr/>
          <p:nvPr/>
        </p:nvSpPr>
        <p:spPr>
          <a:xfrm>
            <a:off x="2929625" y="562171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dirty="0" smtClean="0"/>
              <a:t>Ινστιτούτου </a:t>
            </a:r>
            <a:r>
              <a:rPr lang="el-GR" dirty="0"/>
              <a:t>Εφαρμοσμένων </a:t>
            </a:r>
            <a:r>
              <a:rPr lang="el-GR" dirty="0" err="1"/>
              <a:t>Βιοεπιστημών</a:t>
            </a:r>
            <a:r>
              <a:rPr lang="en-GB" dirty="0"/>
              <a:t> (INEB)</a:t>
            </a:r>
            <a:endParaRPr lang="el-GR" dirty="0"/>
          </a:p>
          <a:p>
            <a:pPr algn="ctr"/>
            <a:r>
              <a:rPr lang="el-GR" dirty="0"/>
              <a:t>Εθνικό Κέντρο</a:t>
            </a:r>
            <a:r>
              <a:rPr lang="en-GB" dirty="0"/>
              <a:t> </a:t>
            </a:r>
            <a:r>
              <a:rPr lang="el-GR" dirty="0"/>
              <a:t>Έρευνας και Τεχνολογικής Ανάπτυξης (ΕΚΕΤΑ) 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B2B4CC-A00F-4F73-8A35-6C1C5F8156DE}"/>
              </a:ext>
            </a:extLst>
          </p:cNvPr>
          <p:cNvSpPr/>
          <p:nvPr/>
        </p:nvSpPr>
        <p:spPr>
          <a:xfrm>
            <a:off x="2692876" y="1979964"/>
            <a:ext cx="65694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dirty="0" smtClean="0"/>
              <a:t>Ενότητα 02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117869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24674" y="0"/>
            <a:ext cx="9942653" cy="53848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b="1" dirty="0" smtClean="0">
                <a:latin typeface="+mn-lt"/>
              </a:rPr>
              <a:t>Κατηγορίες φθοριζουσών χρωστικών</a:t>
            </a:r>
            <a:endParaRPr lang="el-GR" sz="3200" b="1" dirty="0"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8226" y="538480"/>
            <a:ext cx="3514725" cy="21145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1499" y="751769"/>
            <a:ext cx="3352800" cy="22193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14977" y="2869349"/>
            <a:ext cx="60458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u="sng" smtClean="0"/>
              <a:t>Ειδικές</a:t>
            </a:r>
            <a:r>
              <a:rPr lang="el-GR" b="1" smtClean="0"/>
              <a:t> </a:t>
            </a:r>
            <a:r>
              <a:rPr lang="en-GB" dirty="0" smtClean="0"/>
              <a:t>(</a:t>
            </a:r>
            <a:r>
              <a:rPr lang="el-GR" dirty="0" smtClean="0"/>
              <a:t>π.χ. </a:t>
            </a:r>
            <a:r>
              <a:rPr lang="en-GB" dirty="0" err="1" smtClean="0"/>
              <a:t>TaqMan</a:t>
            </a:r>
            <a:r>
              <a:rPr lang="en-GB" dirty="0" smtClean="0"/>
              <a:t>) </a:t>
            </a:r>
            <a:endParaRPr lang="el-GR" dirty="0" smtClean="0"/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Χρωστική δεσμευμένη σε μικρά </a:t>
            </a:r>
            <a:r>
              <a:rPr lang="en-GB" dirty="0" smtClean="0"/>
              <a:t>DNA </a:t>
            </a:r>
            <a:r>
              <a:rPr lang="el-GR" dirty="0" smtClean="0"/>
              <a:t>μόρια των 20-30</a:t>
            </a:r>
            <a:r>
              <a:rPr lang="en-GB" dirty="0" smtClean="0"/>
              <a:t> </a:t>
            </a:r>
            <a:r>
              <a:rPr lang="en-GB" dirty="0" err="1" smtClean="0"/>
              <a:t>nt</a:t>
            </a:r>
            <a:r>
              <a:rPr lang="el-GR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err="1" smtClean="0"/>
              <a:t>Υβριδίζουν</a:t>
            </a:r>
            <a:r>
              <a:rPr lang="el-GR" dirty="0" smtClean="0"/>
              <a:t> στην αλληλουχία του </a:t>
            </a:r>
            <a:r>
              <a:rPr lang="en-GB" dirty="0" smtClean="0"/>
              <a:t>DNA </a:t>
            </a:r>
            <a:r>
              <a:rPr lang="el-GR" dirty="0" smtClean="0"/>
              <a:t>μεταξύ των </a:t>
            </a:r>
            <a:r>
              <a:rPr lang="el-GR" dirty="0" err="1" smtClean="0"/>
              <a:t>εκκινητών</a:t>
            </a:r>
            <a:r>
              <a:rPr lang="el-GR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Φθορισμός παράγεται μόνο κατά την επιτυχή ενσωμάτωση σε </a:t>
            </a:r>
            <a:r>
              <a:rPr lang="en-GB" dirty="0" smtClean="0"/>
              <a:t>PCR </a:t>
            </a:r>
            <a:r>
              <a:rPr lang="el-GR" dirty="0" smtClean="0"/>
              <a:t>προϊόντα.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Διάκριση προϊόντων</a:t>
            </a:r>
            <a:r>
              <a:rPr lang="en-GB" dirty="0" smtClean="0"/>
              <a:t> </a:t>
            </a:r>
            <a:r>
              <a:rPr lang="el-GR" dirty="0" smtClean="0"/>
              <a:t>που προέρχονται μόνο από την αλληλουχία στόχο.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Υψηλό κόστος και περιορισμένη χρήση σε ομόλογα </a:t>
            </a:r>
            <a:r>
              <a:rPr lang="en-GB" dirty="0" smtClean="0"/>
              <a:t>DNA</a:t>
            </a:r>
            <a:r>
              <a:rPr lang="el-GR" dirty="0" smtClean="0"/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0374" y="2869349"/>
            <a:ext cx="581043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 smtClean="0"/>
              <a:t>M</a:t>
            </a:r>
            <a:r>
              <a:rPr lang="el-GR" b="1" u="sng" dirty="0" smtClean="0"/>
              <a:t>η ειδικές</a:t>
            </a:r>
            <a:r>
              <a:rPr lang="el-GR" b="1" dirty="0" smtClean="0"/>
              <a:t> </a:t>
            </a:r>
            <a:r>
              <a:rPr lang="en-GB" dirty="0" smtClean="0"/>
              <a:t>(</a:t>
            </a:r>
            <a:r>
              <a:rPr lang="el-GR" dirty="0" smtClean="0"/>
              <a:t>π.χ. SYBR </a:t>
            </a:r>
            <a:r>
              <a:rPr lang="el-GR" dirty="0" err="1"/>
              <a:t>Green</a:t>
            </a:r>
            <a:r>
              <a:rPr lang="el-GR" dirty="0"/>
              <a:t> </a:t>
            </a:r>
            <a:r>
              <a:rPr lang="el-GR" dirty="0" smtClean="0"/>
              <a:t>I</a:t>
            </a:r>
            <a:r>
              <a:rPr lang="en-GB" dirty="0" smtClean="0"/>
              <a:t>, </a:t>
            </a:r>
            <a:r>
              <a:rPr lang="en-GB" dirty="0" err="1" smtClean="0"/>
              <a:t>Syto</a:t>
            </a:r>
            <a:r>
              <a:rPr lang="en-GB" dirty="0" smtClean="0"/>
              <a:t> 9 Green) </a:t>
            </a:r>
            <a:endParaRPr lang="el-GR" dirty="0" smtClean="0"/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Μη εξειδικευμένες ελεύθερες χρωστικές.</a:t>
            </a:r>
          </a:p>
          <a:p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Φθορίζουν έντονα </a:t>
            </a:r>
            <a:r>
              <a:rPr lang="el-GR" dirty="0"/>
              <a:t>όταν </a:t>
            </a:r>
            <a:r>
              <a:rPr lang="el-GR" dirty="0" smtClean="0"/>
              <a:t>ενσωματώνονται σε δίκλωνα μόρια DNA.</a:t>
            </a:r>
            <a:endParaRPr lang="en-GB" dirty="0" smtClean="0"/>
          </a:p>
          <a:p>
            <a:endParaRPr lang="el-G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Όσο αυξάνονται τα </a:t>
            </a:r>
            <a:r>
              <a:rPr lang="en-GB" dirty="0" smtClean="0"/>
              <a:t>PCR</a:t>
            </a:r>
            <a:r>
              <a:rPr lang="el-GR" dirty="0" smtClean="0"/>
              <a:t> προϊόντα</a:t>
            </a:r>
            <a:r>
              <a:rPr lang="en-GB" dirty="0" smtClean="0"/>
              <a:t>, </a:t>
            </a:r>
            <a:r>
              <a:rPr lang="el-GR" dirty="0" smtClean="0"/>
              <a:t>τόσο αυξάνει και ο φθορισμός.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Χαμηλού κόστους και ευέλικτες στη χρήση.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5301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24674" y="0"/>
            <a:ext cx="9942653" cy="53848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 smtClean="0">
                <a:latin typeface="+mn-lt"/>
              </a:rPr>
              <a:t>PCR </a:t>
            </a:r>
            <a:r>
              <a:rPr lang="el-GR" sz="3200" b="1" dirty="0" smtClean="0">
                <a:latin typeface="+mn-lt"/>
              </a:rPr>
              <a:t>πραγματικού χρόνου </a:t>
            </a:r>
            <a:endParaRPr lang="el-GR" sz="3200" b="1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498" y="2432162"/>
            <a:ext cx="7869025" cy="25024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78498" y="1057070"/>
            <a:ext cx="78690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 smtClean="0"/>
              <a:t>H PCR </a:t>
            </a:r>
            <a:r>
              <a:rPr lang="el-GR" sz="2000" dirty="0" smtClean="0"/>
              <a:t>πραγματικού χρόνου μας δίνει τη δυνατότητα να παρακολουθούμε τη κινητική της αντίδρασης καθώς εξελίσσεται, ακόμα </a:t>
            </a:r>
            <a:r>
              <a:rPr lang="el-GR" sz="2000" dirty="0"/>
              <a:t>κ</a:t>
            </a:r>
            <a:r>
              <a:rPr lang="el-GR" sz="2000" dirty="0" smtClean="0"/>
              <a:t>αι συγκριτικά μεταξύ δειγμάτων.</a:t>
            </a:r>
            <a:endParaRPr lang="en-GB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2078498" y="5294000"/>
            <a:ext cx="7869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Πληροφορίες για τη κινητική των </a:t>
            </a:r>
            <a:r>
              <a:rPr lang="en-GB" dirty="0" smtClean="0"/>
              <a:t>PCR </a:t>
            </a:r>
            <a:r>
              <a:rPr lang="el-GR" dirty="0" smtClean="0"/>
              <a:t>αντιδράσεων είναι πολύ σημαντικές για αναλύσεις μεγάλης ακρίβειας, όπως η </a:t>
            </a:r>
            <a:r>
              <a:rPr lang="en-GB" dirty="0" smtClean="0"/>
              <a:t>HRM.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309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24674" y="0"/>
            <a:ext cx="9942653" cy="53848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b="1" dirty="0" smtClean="0">
                <a:latin typeface="+mn-lt"/>
              </a:rPr>
              <a:t>Ποσοτική </a:t>
            </a:r>
            <a:r>
              <a:rPr lang="en-GB" sz="3200" b="1" dirty="0" smtClean="0">
                <a:latin typeface="+mn-lt"/>
              </a:rPr>
              <a:t>PCR</a:t>
            </a:r>
            <a:endParaRPr lang="el-GR" sz="3200" b="1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25367" y="1129164"/>
            <a:ext cx="53512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Συγκρίσεις μεταξύ δειγμάτων πραγματοποιούνται στο </a:t>
            </a:r>
            <a:r>
              <a:rPr lang="en-GB" dirty="0" err="1" smtClean="0"/>
              <a:t>Cp</a:t>
            </a:r>
            <a:r>
              <a:rPr lang="el-GR" dirty="0" smtClean="0"/>
              <a:t>.</a:t>
            </a:r>
            <a:endParaRPr lang="en-GB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Απόλυτη ποσοτικοποίηση πραγματοποιείται βάσει πρότυπων καμπυλών.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Οι πρότυπες καμπύλες δημιουργούνται από γονίδια αναφοράς με γνωστό αριθμό </a:t>
            </a:r>
            <a:r>
              <a:rPr lang="el-GR" dirty="0" smtClean="0"/>
              <a:t>αντιγράφων.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Ο αριθμός μορίων </a:t>
            </a:r>
            <a:r>
              <a:rPr lang="en-GB" dirty="0" smtClean="0"/>
              <a:t>DNA </a:t>
            </a:r>
            <a:r>
              <a:rPr lang="el-GR" dirty="0" smtClean="0"/>
              <a:t>υπολογίζεται βάσει του τύπου:</a:t>
            </a:r>
          </a:p>
          <a:p>
            <a:pPr algn="just"/>
            <a:endParaRPr lang="el-GR" dirty="0"/>
          </a:p>
        </p:txBody>
      </p:sp>
      <p:grpSp>
        <p:nvGrpSpPr>
          <p:cNvPr id="3" name="Group 2"/>
          <p:cNvGrpSpPr/>
          <p:nvPr/>
        </p:nvGrpSpPr>
        <p:grpSpPr>
          <a:xfrm>
            <a:off x="105602" y="357183"/>
            <a:ext cx="6156018" cy="5220794"/>
            <a:chOff x="7199556" y="1544589"/>
            <a:chExt cx="4818882" cy="4025709"/>
          </a:xfrm>
        </p:grpSpPr>
        <p:sp>
          <p:nvSpPr>
            <p:cNvPr id="4" name="TextBox 3"/>
            <p:cNvSpPr txBox="1"/>
            <p:nvPr/>
          </p:nvSpPr>
          <p:spPr>
            <a:xfrm>
              <a:off x="9471936" y="5200966"/>
              <a:ext cx="824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Κύκλοι</a:t>
              </a:r>
              <a:endParaRPr lang="en-GB" dirty="0" smtClean="0"/>
            </a:p>
          </p:txBody>
        </p:sp>
        <p:sp>
          <p:nvSpPr>
            <p:cNvPr id="5" name="TextBox 4"/>
            <p:cNvSpPr txBox="1"/>
            <p:nvPr/>
          </p:nvSpPr>
          <p:spPr>
            <a:xfrm rot="16200000">
              <a:off x="6758922" y="3005278"/>
              <a:ext cx="1250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l-GR" dirty="0" smtClean="0"/>
                <a:t>Φθορισμός</a:t>
              </a:r>
              <a:endParaRPr lang="en-GB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7515330" y="1544589"/>
              <a:ext cx="4503108" cy="3323040"/>
              <a:chOff x="7515330" y="1544589"/>
              <a:chExt cx="4503108" cy="3323040"/>
            </a:xfrm>
          </p:grpSpPr>
          <p:sp>
            <p:nvSpPr>
              <p:cNvPr id="15" name="Freeform 14"/>
              <p:cNvSpPr/>
              <p:nvPr/>
            </p:nvSpPr>
            <p:spPr>
              <a:xfrm rot="21197378">
                <a:off x="8010830" y="3227795"/>
                <a:ext cx="4007608" cy="1440841"/>
              </a:xfrm>
              <a:custGeom>
                <a:avLst/>
                <a:gdLst>
                  <a:gd name="connsiteX0" fmla="*/ 0 w 1930400"/>
                  <a:gd name="connsiteY0" fmla="*/ 652265 h 710949"/>
                  <a:gd name="connsiteX1" fmla="*/ 919480 w 1930400"/>
                  <a:gd name="connsiteY1" fmla="*/ 657345 h 710949"/>
                  <a:gd name="connsiteX2" fmla="*/ 1229360 w 1930400"/>
                  <a:gd name="connsiteY2" fmla="*/ 83305 h 710949"/>
                  <a:gd name="connsiteX3" fmla="*/ 1930400 w 1930400"/>
                  <a:gd name="connsiteY3" fmla="*/ 12185 h 710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30400" h="710949">
                    <a:moveTo>
                      <a:pt x="0" y="652265"/>
                    </a:moveTo>
                    <a:cubicBezTo>
                      <a:pt x="357293" y="702218"/>
                      <a:pt x="714587" y="752172"/>
                      <a:pt x="919480" y="657345"/>
                    </a:cubicBezTo>
                    <a:cubicBezTo>
                      <a:pt x="1124373" y="562518"/>
                      <a:pt x="1060873" y="190832"/>
                      <a:pt x="1229360" y="83305"/>
                    </a:cubicBezTo>
                    <a:cubicBezTo>
                      <a:pt x="1397847" y="-24222"/>
                      <a:pt x="1783080" y="-2208"/>
                      <a:pt x="1930400" y="12185"/>
                    </a:cubicBezTo>
                  </a:path>
                </a:pathLst>
              </a:cu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 flipH="1">
                <a:off x="9875915" y="4509993"/>
                <a:ext cx="2123671" cy="0"/>
              </a:xfrm>
              <a:prstGeom prst="line">
                <a:avLst/>
              </a:prstGeom>
              <a:ln w="9525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7943519" y="1677508"/>
                <a:ext cx="113365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7943519" y="3088599"/>
                <a:ext cx="113365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7590512" y="2948081"/>
                <a:ext cx="575371" cy="4819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400" dirty="0" smtClean="0"/>
                  <a:t>50</a:t>
                </a:r>
                <a:endParaRPr lang="en-GB" sz="1400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515330" y="1544589"/>
                <a:ext cx="718461" cy="4819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400" dirty="0" smtClean="0"/>
                  <a:t>100</a:t>
                </a:r>
                <a:endParaRPr lang="en-GB" sz="14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8265229" y="2691381"/>
                <a:ext cx="1531310" cy="738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400" dirty="0" smtClean="0">
                    <a:solidFill>
                      <a:srgbClr val="FF0000"/>
                    </a:solidFill>
                  </a:rPr>
                  <a:t>Σημείο διασταύρωσης (</a:t>
                </a:r>
                <a:r>
                  <a:rPr lang="en-GB" sz="1400" dirty="0" err="1" smtClean="0">
                    <a:solidFill>
                      <a:srgbClr val="FF0000"/>
                    </a:solidFill>
                  </a:rPr>
                  <a:t>Cp</a:t>
                </a:r>
                <a:r>
                  <a:rPr lang="el-GR" sz="1400" dirty="0" smtClean="0">
                    <a:solidFill>
                      <a:srgbClr val="FF0000"/>
                    </a:solidFill>
                  </a:rPr>
                  <a:t>)</a:t>
                </a:r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>
              <a:xfrm rot="21091362">
                <a:off x="7943062" y="2648524"/>
                <a:ext cx="3851007" cy="2008972"/>
              </a:xfrm>
              <a:custGeom>
                <a:avLst/>
                <a:gdLst>
                  <a:gd name="connsiteX0" fmla="*/ 0 w 1930400"/>
                  <a:gd name="connsiteY0" fmla="*/ 652265 h 710949"/>
                  <a:gd name="connsiteX1" fmla="*/ 919480 w 1930400"/>
                  <a:gd name="connsiteY1" fmla="*/ 657345 h 710949"/>
                  <a:gd name="connsiteX2" fmla="*/ 1229360 w 1930400"/>
                  <a:gd name="connsiteY2" fmla="*/ 83305 h 710949"/>
                  <a:gd name="connsiteX3" fmla="*/ 1930400 w 1930400"/>
                  <a:gd name="connsiteY3" fmla="*/ 12185 h 710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30400" h="710949">
                    <a:moveTo>
                      <a:pt x="0" y="652265"/>
                    </a:moveTo>
                    <a:cubicBezTo>
                      <a:pt x="357293" y="702218"/>
                      <a:pt x="714587" y="752172"/>
                      <a:pt x="919480" y="657345"/>
                    </a:cubicBezTo>
                    <a:cubicBezTo>
                      <a:pt x="1124373" y="562518"/>
                      <a:pt x="1060873" y="190832"/>
                      <a:pt x="1229360" y="83305"/>
                    </a:cubicBezTo>
                    <a:cubicBezTo>
                      <a:pt x="1397847" y="-24222"/>
                      <a:pt x="1783080" y="-2208"/>
                      <a:pt x="1930400" y="12185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3" name="Straight Connector 22"/>
              <p:cNvCxnSpPr>
                <a:stCxn id="22" idx="1"/>
              </p:cNvCxnSpPr>
              <p:nvPr/>
            </p:nvCxnSpPr>
            <p:spPr>
              <a:xfrm flipH="1">
                <a:off x="8056884" y="4510150"/>
                <a:ext cx="1847220" cy="19558"/>
              </a:xfrm>
              <a:prstGeom prst="line">
                <a:avLst/>
              </a:prstGeom>
              <a:ln w="9525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22" idx="1"/>
              </p:cNvCxnSpPr>
              <p:nvPr/>
            </p:nvCxnSpPr>
            <p:spPr>
              <a:xfrm>
                <a:off x="9904104" y="4510150"/>
                <a:ext cx="0" cy="264002"/>
              </a:xfrm>
              <a:prstGeom prst="line">
                <a:avLst/>
              </a:prstGeom>
              <a:ln w="9525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7943519" y="4774152"/>
                <a:ext cx="4056067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8056884" y="1677508"/>
                <a:ext cx="0" cy="319012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Oval 26"/>
              <p:cNvSpPr/>
              <p:nvPr/>
            </p:nvSpPr>
            <p:spPr>
              <a:xfrm>
                <a:off x="9875915" y="4481960"/>
                <a:ext cx="56377" cy="56377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9881710" y="4585773"/>
                <a:ext cx="56377" cy="56377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9" name="Straight Connector 28"/>
              <p:cNvCxnSpPr>
                <a:stCxn id="21" idx="2"/>
                <a:endCxn id="27" idx="1"/>
              </p:cNvCxnSpPr>
              <p:nvPr/>
            </p:nvCxnSpPr>
            <p:spPr>
              <a:xfrm>
                <a:off x="9030884" y="3430044"/>
                <a:ext cx="853287" cy="10601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10413862" y="4236997"/>
                <a:ext cx="15313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1400" dirty="0" smtClean="0">
                    <a:solidFill>
                      <a:schemeClr val="bg1">
                        <a:lumMod val="50000"/>
                      </a:schemeClr>
                    </a:solidFill>
                  </a:rPr>
                  <a:t>Κατώφλι</a:t>
                </a:r>
                <a:endParaRPr lang="en-GB" sz="14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cxnSp>
          <p:nvCxnSpPr>
            <p:cNvPr id="7" name="Straight Connector 6"/>
            <p:cNvCxnSpPr/>
            <p:nvPr/>
          </p:nvCxnSpPr>
          <p:spPr>
            <a:xfrm>
              <a:off x="9899446" y="4774152"/>
              <a:ext cx="0" cy="9347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9021453" y="4774152"/>
              <a:ext cx="0" cy="9347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0777439" y="4774152"/>
              <a:ext cx="0" cy="9347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1655433" y="4774152"/>
              <a:ext cx="0" cy="9347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8837749" y="4886892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400" dirty="0" smtClean="0"/>
                <a:t>10</a:t>
              </a:r>
              <a:endParaRPr lang="en-GB" sz="1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700467" y="4886892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400" dirty="0" smtClean="0"/>
                <a:t>20</a:t>
              </a:r>
              <a:endParaRPr lang="en-GB" sz="1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593735" y="4886892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400" dirty="0"/>
                <a:t>3</a:t>
              </a:r>
              <a:r>
                <a:rPr lang="el-GR" sz="1400" dirty="0" smtClean="0"/>
                <a:t>0</a:t>
              </a:r>
              <a:endParaRPr lang="en-GB" sz="1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491109" y="4886892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400" dirty="0" smtClean="0"/>
                <a:t>40</a:t>
              </a:r>
              <a:endParaRPr lang="en-GB" sz="14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836161" y="4741990"/>
            <a:ext cx="2662946" cy="692497"/>
            <a:chOff x="6997844" y="2697125"/>
            <a:chExt cx="2662946" cy="692497"/>
          </a:xfrm>
        </p:grpSpPr>
        <p:sp>
          <p:nvSpPr>
            <p:cNvPr id="32" name="Rectangle 31"/>
            <p:cNvSpPr/>
            <p:nvPr/>
          </p:nvSpPr>
          <p:spPr>
            <a:xfrm>
              <a:off x="6997844" y="2866402"/>
              <a:ext cx="240001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i="1" dirty="0">
                  <a:latin typeface="CMMI12"/>
                </a:rPr>
                <a:t>N</a:t>
              </a:r>
              <a:r>
                <a:rPr lang="en-GB" sz="1400" i="1" dirty="0">
                  <a:latin typeface="CMMI8"/>
                </a:rPr>
                <a:t>o </a:t>
              </a:r>
              <a:r>
                <a:rPr lang="en-GB" sz="2800" dirty="0">
                  <a:latin typeface="CMR12"/>
                </a:rPr>
                <a:t>= </a:t>
              </a:r>
              <a:r>
                <a:rPr lang="en-GB" sz="2800" i="1" dirty="0" err="1">
                  <a:latin typeface="CMMI12"/>
                </a:rPr>
                <a:t>N</a:t>
              </a:r>
              <a:r>
                <a:rPr lang="en-GB" sz="1400" i="1" dirty="0" err="1">
                  <a:latin typeface="CMMI8"/>
                </a:rPr>
                <a:t>t</a:t>
              </a:r>
              <a:r>
                <a:rPr lang="en-GB" sz="2800" dirty="0">
                  <a:latin typeface="CMR12"/>
                </a:rPr>
                <a:t>/(</a:t>
              </a:r>
              <a:r>
                <a:rPr lang="en-GB" sz="2800" i="1" dirty="0">
                  <a:latin typeface="CMMI12"/>
                </a:rPr>
                <a:t>E </a:t>
              </a:r>
              <a:r>
                <a:rPr lang="en-GB" sz="2800" dirty="0">
                  <a:latin typeface="CMR12"/>
                </a:rPr>
                <a:t>+ </a:t>
              </a:r>
              <a:r>
                <a:rPr lang="en-GB" sz="2800" dirty="0" smtClean="0">
                  <a:latin typeface="CMR12"/>
                </a:rPr>
                <a:t>1)</a:t>
              </a:r>
              <a:endParaRPr lang="en-GB" sz="280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9214834" y="2697125"/>
              <a:ext cx="44595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i="1" dirty="0" err="1">
                  <a:latin typeface="CMMI8"/>
                </a:rPr>
                <a:t>Cp</a:t>
              </a:r>
              <a:endParaRPr lang="en-GB" sz="1600" dirty="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0" y="631252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400" b="1" dirty="0" err="1" smtClean="0"/>
              <a:t>Νο</a:t>
            </a:r>
            <a:r>
              <a:rPr lang="el-GR" sz="1400" dirty="0" smtClean="0"/>
              <a:t>= τα αντίγραφα </a:t>
            </a:r>
            <a:r>
              <a:rPr lang="el-GR" sz="1400" dirty="0"/>
              <a:t>του γονιδίου στόχου στο αρχικό δείγμα, </a:t>
            </a:r>
            <a:r>
              <a:rPr lang="el-GR" sz="1400" b="1" dirty="0" err="1" smtClean="0"/>
              <a:t>Nt</a:t>
            </a:r>
            <a:r>
              <a:rPr lang="el-GR" sz="1400" dirty="0" smtClean="0"/>
              <a:t>= τα αντίγραφα </a:t>
            </a:r>
            <a:r>
              <a:rPr lang="el-GR" sz="1400" dirty="0"/>
              <a:t>του </a:t>
            </a:r>
            <a:r>
              <a:rPr lang="el-GR" sz="1400" dirty="0" smtClean="0"/>
              <a:t>γονιδίου </a:t>
            </a:r>
            <a:r>
              <a:rPr lang="el-GR" sz="1400" dirty="0"/>
              <a:t>στόχου στο </a:t>
            </a:r>
            <a:r>
              <a:rPr lang="el-GR" sz="1400" dirty="0" err="1"/>
              <a:t>Cp</a:t>
            </a:r>
            <a:r>
              <a:rPr lang="el-GR" sz="1400" dirty="0"/>
              <a:t>, </a:t>
            </a:r>
            <a:r>
              <a:rPr lang="el-GR" sz="1400" b="1" dirty="0" smtClean="0"/>
              <a:t>E</a:t>
            </a:r>
            <a:r>
              <a:rPr lang="el-GR" sz="1400" dirty="0" smtClean="0"/>
              <a:t>= η </a:t>
            </a:r>
            <a:r>
              <a:rPr lang="el-GR" sz="1400" dirty="0"/>
              <a:t>απόδοση της αντίδρασης (στην εκθετική φάση E = </a:t>
            </a:r>
            <a:r>
              <a:rPr lang="el-GR" sz="1400" dirty="0" smtClean="0"/>
              <a:t>2) και </a:t>
            </a:r>
            <a:r>
              <a:rPr lang="el-GR" sz="1400" b="1" dirty="0" err="1" smtClean="0"/>
              <a:t>Cp</a:t>
            </a:r>
            <a:r>
              <a:rPr lang="el-GR" sz="1400" dirty="0" smtClean="0"/>
              <a:t>= </a:t>
            </a:r>
            <a:r>
              <a:rPr lang="el-GR" sz="1400" dirty="0"/>
              <a:t>Κύκλος της </a:t>
            </a:r>
            <a:r>
              <a:rPr lang="en-GB" sz="1400" dirty="0"/>
              <a:t>PCR </a:t>
            </a:r>
            <a:r>
              <a:rPr lang="el-GR" sz="1400" dirty="0"/>
              <a:t>στον οποίο ο φθορισμός των προϊόντων ξεπερνά το επίπεδο </a:t>
            </a:r>
            <a:r>
              <a:rPr lang="el-GR" sz="1400" dirty="0" smtClean="0"/>
              <a:t>κατώφλι.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20843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dna polymeras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40480"/>
            <a:ext cx="6096000" cy="301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124674" y="0"/>
            <a:ext cx="9942653" cy="53848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b="1" dirty="0" smtClean="0">
                <a:latin typeface="+mn-lt"/>
              </a:rPr>
              <a:t>Αλυσιδωτή Αντίδραση </a:t>
            </a:r>
            <a:r>
              <a:rPr lang="el-GR" sz="3200" b="1" dirty="0" err="1" smtClean="0">
                <a:latin typeface="+mn-lt"/>
              </a:rPr>
              <a:t>Πολυμεράσης</a:t>
            </a:r>
            <a:r>
              <a:rPr lang="el-GR" sz="3200" b="1" dirty="0" smtClean="0">
                <a:latin typeface="+mn-lt"/>
              </a:rPr>
              <a:t> (</a:t>
            </a:r>
            <a:r>
              <a:rPr lang="en-GB" sz="3200" b="1" dirty="0" smtClean="0">
                <a:latin typeface="+mn-lt"/>
              </a:rPr>
              <a:t>PCR</a:t>
            </a:r>
            <a:r>
              <a:rPr lang="el-GR" sz="3200" b="1" dirty="0" smtClean="0">
                <a:latin typeface="+mn-lt"/>
              </a:rPr>
              <a:t>)</a:t>
            </a:r>
            <a:endParaRPr lang="el-GR" sz="32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1521" y="952136"/>
            <a:ext cx="103358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Η αλυσιδωτή αντίδραση </a:t>
            </a:r>
            <a:r>
              <a:rPr lang="el-GR" dirty="0" err="1" smtClean="0"/>
              <a:t>πολυμεράσης</a:t>
            </a:r>
            <a:r>
              <a:rPr lang="el-GR" dirty="0" smtClean="0"/>
              <a:t> (</a:t>
            </a:r>
            <a:r>
              <a:rPr lang="en-GB" dirty="0" smtClean="0"/>
              <a:t>PCR) </a:t>
            </a:r>
            <a:r>
              <a:rPr lang="el-GR" dirty="0" smtClean="0"/>
              <a:t>είναι μία </a:t>
            </a:r>
            <a:r>
              <a:rPr lang="en-GB" i="1" dirty="0" smtClean="0"/>
              <a:t>in vitro </a:t>
            </a:r>
            <a:r>
              <a:rPr lang="el-GR" dirty="0" smtClean="0"/>
              <a:t>μέθοδο που επιτρέπει τον επιλεκτικό πολλαπλασιασμό </a:t>
            </a:r>
            <a:r>
              <a:rPr lang="en-GB" dirty="0" smtClean="0"/>
              <a:t>(</a:t>
            </a:r>
            <a:r>
              <a:rPr lang="el-GR" dirty="0" smtClean="0"/>
              <a:t>ενίσχυση</a:t>
            </a:r>
            <a:r>
              <a:rPr lang="en-GB" dirty="0" smtClean="0"/>
              <a:t>) </a:t>
            </a:r>
            <a:r>
              <a:rPr lang="el-GR" dirty="0" smtClean="0"/>
              <a:t>αλληλουχιών </a:t>
            </a:r>
            <a:r>
              <a:rPr lang="en-GB" dirty="0" smtClean="0"/>
              <a:t>DNA.</a:t>
            </a:r>
            <a:endParaRPr lang="el-GR" dirty="0" smtClean="0"/>
          </a:p>
          <a:p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Η </a:t>
            </a:r>
            <a:r>
              <a:rPr lang="en-GB" dirty="0" smtClean="0"/>
              <a:t>PCR </a:t>
            </a:r>
            <a:r>
              <a:rPr lang="el-GR" dirty="0" smtClean="0"/>
              <a:t>Βασίζεται </a:t>
            </a:r>
            <a:r>
              <a:rPr lang="el-GR" dirty="0"/>
              <a:t>στη </a:t>
            </a:r>
            <a:r>
              <a:rPr lang="el-GR" dirty="0" smtClean="0"/>
              <a:t>δράση των </a:t>
            </a:r>
            <a:r>
              <a:rPr lang="el-GR" dirty="0" err="1" smtClean="0"/>
              <a:t>θερμο</a:t>
            </a:r>
            <a:r>
              <a:rPr lang="en-GB" dirty="0" smtClean="0"/>
              <a:t>-</a:t>
            </a:r>
            <a:r>
              <a:rPr lang="el-GR" dirty="0" smtClean="0"/>
              <a:t>ανθεκτικών </a:t>
            </a:r>
            <a:r>
              <a:rPr lang="en-GB" dirty="0" smtClean="0"/>
              <a:t>DNA </a:t>
            </a:r>
            <a:r>
              <a:rPr lang="el-GR" dirty="0" err="1" smtClean="0"/>
              <a:t>πολυμερασών</a:t>
            </a:r>
            <a:r>
              <a:rPr lang="el-GR" dirty="0"/>
              <a:t> </a:t>
            </a:r>
            <a:r>
              <a:rPr lang="el-GR" dirty="0" smtClean="0"/>
              <a:t>(π.χ. </a:t>
            </a:r>
            <a:r>
              <a:rPr lang="en-GB" dirty="0" err="1" smtClean="0"/>
              <a:t>Taq</a:t>
            </a:r>
            <a:r>
              <a:rPr lang="en-GB" dirty="0" smtClean="0"/>
              <a:t> Polymerase)</a:t>
            </a:r>
            <a:r>
              <a:rPr lang="el-GR" dirty="0" smtClean="0"/>
              <a:t>.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 Οι περισσότερες αναλύσεις του </a:t>
            </a:r>
            <a:r>
              <a:rPr lang="en-GB" dirty="0" smtClean="0"/>
              <a:t>DNA </a:t>
            </a:r>
            <a:r>
              <a:rPr lang="el-GR" dirty="0" smtClean="0"/>
              <a:t>χρησιμοποιούν τη </a:t>
            </a:r>
            <a:r>
              <a:rPr lang="en-GB" dirty="0" smtClean="0"/>
              <a:t>PCR </a:t>
            </a:r>
            <a:r>
              <a:rPr lang="el-GR" dirty="0" smtClean="0"/>
              <a:t>ή κάποια τροποποιημένη εκδοχή της.</a:t>
            </a:r>
          </a:p>
          <a:p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Αποτελεί πολύτιμο εργαλείο των μοριακών αναλύσεων και έχει ποικίλες εφαρμογές.</a:t>
            </a:r>
          </a:p>
          <a:p>
            <a:endParaRPr lang="el-GR" dirty="0"/>
          </a:p>
          <a:p>
            <a:pPr lvl="1"/>
            <a:r>
              <a:rPr lang="el-GR" dirty="0" smtClean="0"/>
              <a:t>Παραδείγματα: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l-GR" dirty="0" smtClean="0"/>
              <a:t>Έρευνα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l-GR" dirty="0" smtClean="0"/>
              <a:t>Κλινικές αναλύσεις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l-GR" dirty="0" smtClean="0"/>
              <a:t>Ιατροδικαστική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l-GR" dirty="0" smtClean="0"/>
              <a:t>Αναλύσεις τροφίμων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9279023" y="6627168"/>
            <a:ext cx="291297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 smtClean="0"/>
              <a:t>https</a:t>
            </a:r>
            <a:r>
              <a:rPr lang="en-GB" sz="900" dirty="0"/>
              <a:t>://en.wikipedia.org/wiki/Polymerase_chain_reaction</a:t>
            </a:r>
          </a:p>
        </p:txBody>
      </p:sp>
    </p:spTree>
    <p:extLst>
      <p:ext uri="{BB962C8B-B14F-4D97-AF65-F5344CB8AC3E}">
        <p14:creationId xmlns:p14="http://schemas.microsoft.com/office/powerpoint/2010/main" val="348681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24674" y="0"/>
            <a:ext cx="9942653" cy="53848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b="1" dirty="0" smtClean="0">
                <a:latin typeface="+mn-lt"/>
              </a:rPr>
              <a:t>Τα στάδια της </a:t>
            </a:r>
            <a:r>
              <a:rPr lang="en-GB" sz="3200" b="1" dirty="0" smtClean="0">
                <a:latin typeface="+mn-lt"/>
              </a:rPr>
              <a:t>PCR</a:t>
            </a:r>
            <a:endParaRPr lang="el-GR" sz="3200" b="1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3820" y="746508"/>
            <a:ext cx="1219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 smtClean="0"/>
              <a:t>Η αντίδραση της </a:t>
            </a:r>
            <a:r>
              <a:rPr lang="en-GB" dirty="0" smtClean="0"/>
              <a:t>PCR </a:t>
            </a:r>
            <a:r>
              <a:rPr lang="el-GR" dirty="0" smtClean="0"/>
              <a:t>πραγματοποιείται σε διαδοχικές </a:t>
            </a:r>
            <a:r>
              <a:rPr lang="el-GR" dirty="0"/>
              <a:t>επαναλήψεις (κύκλοι) των ακόλουθων </a:t>
            </a:r>
            <a:r>
              <a:rPr lang="en-GB" dirty="0"/>
              <a:t>3 </a:t>
            </a:r>
            <a:r>
              <a:rPr lang="el-GR" dirty="0"/>
              <a:t>σταδίων: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26419" y="3979176"/>
            <a:ext cx="11540461" cy="646331"/>
            <a:chOff x="438179" y="3765816"/>
            <a:chExt cx="11540461" cy="646331"/>
          </a:xfrm>
        </p:grpSpPr>
        <p:sp>
          <p:nvSpPr>
            <p:cNvPr id="2" name="TextBox 1"/>
            <p:cNvSpPr txBox="1"/>
            <p:nvPr/>
          </p:nvSpPr>
          <p:spPr>
            <a:xfrm>
              <a:off x="438179" y="3827371"/>
              <a:ext cx="4026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Α</a:t>
              </a:r>
              <a:endPara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913673" y="3765816"/>
              <a:ext cx="1106496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l-GR" b="1" u="sng" dirty="0" err="1"/>
                <a:t>Αποδιάταξη</a:t>
              </a:r>
              <a:r>
                <a:rPr lang="el-GR" b="1" u="sng" dirty="0"/>
                <a:t> (</a:t>
              </a:r>
              <a:r>
                <a:rPr lang="en-GB" b="1" u="sng" dirty="0"/>
                <a:t>denaturation)</a:t>
              </a:r>
            </a:p>
            <a:p>
              <a:pPr algn="just"/>
              <a:r>
                <a:rPr lang="el-GR" dirty="0"/>
                <a:t>Σε αυτό το στάδιο </a:t>
              </a:r>
              <a:r>
                <a:rPr lang="el-GR" dirty="0" err="1"/>
                <a:t>αποδιατάσεται</a:t>
              </a:r>
              <a:r>
                <a:rPr lang="el-GR" dirty="0"/>
                <a:t> το δίκλωνο </a:t>
              </a:r>
              <a:r>
                <a:rPr lang="en-GB" dirty="0"/>
                <a:t>DNA </a:t>
              </a:r>
              <a:r>
                <a:rPr lang="el-GR" dirty="0"/>
                <a:t>με έκθεση σε πολύ υψηλές θερμοκρασίες (94ο</a:t>
              </a:r>
              <a:r>
                <a:rPr lang="en-GB" dirty="0"/>
                <a:t>C).</a:t>
              </a:r>
              <a:endParaRPr lang="el-GR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61685" y="5723131"/>
            <a:ext cx="11505195" cy="923330"/>
            <a:chOff x="473445" y="5509771"/>
            <a:chExt cx="11505195" cy="923330"/>
          </a:xfrm>
        </p:grpSpPr>
        <p:sp>
          <p:nvSpPr>
            <p:cNvPr id="38" name="Rectangle 37"/>
            <p:cNvSpPr/>
            <p:nvPr/>
          </p:nvSpPr>
          <p:spPr>
            <a:xfrm>
              <a:off x="913673" y="5509771"/>
              <a:ext cx="11064967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l-GR" b="1" u="sng" dirty="0" smtClean="0"/>
                <a:t>Επιμήκυνση (</a:t>
              </a:r>
              <a:r>
                <a:rPr lang="en-GB" b="1" u="sng" dirty="0" smtClean="0"/>
                <a:t>extension)</a:t>
              </a:r>
              <a:r>
                <a:rPr lang="el-GR" dirty="0" smtClean="0"/>
                <a:t> </a:t>
              </a:r>
            </a:p>
            <a:p>
              <a:pPr algn="just"/>
              <a:r>
                <a:rPr lang="el-GR" dirty="0" smtClean="0"/>
                <a:t>Η </a:t>
              </a:r>
              <a:r>
                <a:rPr lang="el-GR" dirty="0" err="1" smtClean="0"/>
                <a:t>πολυμεράση</a:t>
              </a:r>
              <a:r>
                <a:rPr lang="el-GR" dirty="0" smtClean="0"/>
                <a:t> επιμηκύνει τους </a:t>
              </a:r>
              <a:r>
                <a:rPr lang="el-GR" dirty="0" err="1" smtClean="0"/>
                <a:t>εκκινητές</a:t>
              </a:r>
              <a:r>
                <a:rPr lang="el-GR" dirty="0" smtClean="0"/>
                <a:t> ενσωματώνοντας τα διαθέσιμα </a:t>
              </a:r>
              <a:r>
                <a:rPr lang="el-GR" dirty="0" err="1" smtClean="0"/>
                <a:t>νουκλεοτίδια</a:t>
              </a:r>
              <a:r>
                <a:rPr lang="el-GR" dirty="0" smtClean="0"/>
                <a:t> στο </a:t>
              </a:r>
              <a:r>
                <a:rPr lang="en-GB" dirty="0" smtClean="0"/>
                <a:t>PCR </a:t>
              </a:r>
              <a:r>
                <a:rPr lang="el-GR" dirty="0" smtClean="0"/>
                <a:t>προϊόν βάσει </a:t>
              </a:r>
              <a:r>
                <a:rPr lang="el-GR" dirty="0"/>
                <a:t>της αλληλουχίας του </a:t>
              </a:r>
              <a:r>
                <a:rPr lang="el-GR" dirty="0" smtClean="0"/>
                <a:t>εκμαγείου.</a:t>
              </a:r>
              <a:endParaRPr lang="en-GB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73445" y="5709826"/>
              <a:ext cx="3321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Γ</a:t>
              </a:r>
              <a:endParaRPr lang="en-GB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34434" y="4812682"/>
            <a:ext cx="11532446" cy="723275"/>
            <a:chOff x="446194" y="4586441"/>
            <a:chExt cx="11532446" cy="723275"/>
          </a:xfrm>
        </p:grpSpPr>
        <p:sp>
          <p:nvSpPr>
            <p:cNvPr id="28" name="TextBox 27"/>
            <p:cNvSpPr txBox="1"/>
            <p:nvPr/>
          </p:nvSpPr>
          <p:spPr>
            <a:xfrm>
              <a:off x="446194" y="4786496"/>
              <a:ext cx="3866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b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Β</a:t>
              </a:r>
              <a:endParaRPr lang="en-GB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13673" y="4586441"/>
              <a:ext cx="1106496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l-GR" b="1" u="sng" dirty="0"/>
                <a:t>Υβριδισμός (</a:t>
              </a:r>
              <a:r>
                <a:rPr lang="en-GB" b="1" u="sng" dirty="0"/>
                <a:t>annealing)</a:t>
              </a:r>
            </a:p>
            <a:p>
              <a:pPr algn="just"/>
              <a:r>
                <a:rPr lang="en-GB" dirty="0" smtClean="0"/>
                <a:t>Y</a:t>
              </a:r>
              <a:r>
                <a:rPr lang="el-GR" dirty="0" err="1" smtClean="0"/>
                <a:t>βριδισμός</a:t>
              </a:r>
              <a:r>
                <a:rPr lang="el-GR" dirty="0" smtClean="0"/>
                <a:t> των </a:t>
              </a:r>
              <a:r>
                <a:rPr lang="el-GR" dirty="0" err="1" smtClean="0"/>
                <a:t>εκκινητών</a:t>
              </a:r>
              <a:r>
                <a:rPr lang="el-GR" dirty="0" smtClean="0"/>
                <a:t> στην ομόλογη αλληλουχία στόχο. </a:t>
              </a:r>
              <a:endParaRPr lang="el-GR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383125" y="1359468"/>
            <a:ext cx="9425750" cy="2391665"/>
            <a:chOff x="2322853" y="1359468"/>
            <a:chExt cx="9425750" cy="2391665"/>
          </a:xfrm>
        </p:grpSpPr>
        <p:grpSp>
          <p:nvGrpSpPr>
            <p:cNvPr id="37" name="Group 36"/>
            <p:cNvGrpSpPr/>
            <p:nvPr/>
          </p:nvGrpSpPr>
          <p:grpSpPr>
            <a:xfrm>
              <a:off x="2322853" y="1359468"/>
              <a:ext cx="7322774" cy="2391665"/>
              <a:chOff x="701128" y="5049728"/>
              <a:chExt cx="4993277" cy="1630836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2354156" y="5049728"/>
                <a:ext cx="729946" cy="1527367"/>
              </a:xfrm>
              <a:prstGeom prst="rect">
                <a:avLst/>
              </a:prstGeom>
              <a:solidFill>
                <a:srgbClr val="FF00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lang="el-GR" b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</a:t>
                </a:r>
                <a:endParaRPr lang="en-GB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039139" y="5049728"/>
                <a:ext cx="774909" cy="1527367"/>
              </a:xfrm>
              <a:prstGeom prst="rect">
                <a:avLst/>
              </a:prstGeom>
              <a:solidFill>
                <a:srgbClr val="FFC0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lang="el-GR" b="1" dirty="0" smtClean="0">
                    <a:solidFill>
                      <a:schemeClr val="tx1"/>
                    </a:solidFill>
                  </a:rPr>
                  <a:t>Β</a:t>
                </a:r>
                <a:endParaRPr lang="en-GB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769085" y="5049728"/>
                <a:ext cx="1925320" cy="1527367"/>
              </a:xfrm>
              <a:prstGeom prst="rect">
                <a:avLst/>
              </a:prstGeom>
              <a:solidFill>
                <a:srgbClr val="FFFF0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lang="el-GR" b="1" dirty="0" smtClean="0">
                    <a:solidFill>
                      <a:schemeClr val="tx1"/>
                    </a:solidFill>
                  </a:rPr>
                  <a:t>Γ</a:t>
                </a:r>
                <a:endParaRPr lang="en-GB" b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22728" y="5081364"/>
                <a:ext cx="4271677" cy="1466804"/>
              </a:xfrm>
              <a:prstGeom prst="rect">
                <a:avLst/>
              </a:prstGeom>
            </p:spPr>
          </p:pic>
          <p:sp>
            <p:nvSpPr>
              <p:cNvPr id="16" name="TextBox 15"/>
              <p:cNvSpPr txBox="1"/>
              <p:nvPr/>
            </p:nvSpPr>
            <p:spPr>
              <a:xfrm>
                <a:off x="947039" y="6497294"/>
                <a:ext cx="674376" cy="183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err="1" smtClean="0"/>
                  <a:t>Νουκλεοτίδια</a:t>
                </a:r>
                <a:endParaRPr lang="en-GB" sz="10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321619" y="5094922"/>
                <a:ext cx="509720" cy="183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000" dirty="0" err="1" smtClean="0"/>
                  <a:t>Εκκινητές</a:t>
                </a:r>
                <a:endParaRPr lang="en-GB" sz="10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01128" y="5588185"/>
                <a:ext cx="491822" cy="297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000" dirty="0" smtClean="0"/>
                  <a:t>DNA</a:t>
                </a:r>
                <a:endParaRPr lang="el-GR" sz="1000" dirty="0" smtClean="0"/>
              </a:p>
              <a:p>
                <a:pPr algn="ctr"/>
                <a:r>
                  <a:rPr lang="el-GR" sz="1000" dirty="0" smtClean="0"/>
                  <a:t>εκμαγείο</a:t>
                </a:r>
                <a:endParaRPr lang="en-GB" sz="1000" dirty="0"/>
              </a:p>
            </p:txBody>
          </p:sp>
          <p:cxnSp>
            <p:nvCxnSpPr>
              <p:cNvPr id="26" name="Straight Connector 25"/>
              <p:cNvCxnSpPr>
                <a:stCxn id="17" idx="2"/>
              </p:cNvCxnSpPr>
              <p:nvPr/>
            </p:nvCxnSpPr>
            <p:spPr>
              <a:xfrm>
                <a:off x="1576479" y="5278192"/>
                <a:ext cx="210187" cy="20820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18" idx="3"/>
              </p:cNvCxnSpPr>
              <p:nvPr/>
            </p:nvCxnSpPr>
            <p:spPr>
              <a:xfrm>
                <a:off x="1192950" y="5737092"/>
                <a:ext cx="372499" cy="1290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16" idx="0"/>
              </p:cNvCxnSpPr>
              <p:nvPr/>
            </p:nvCxnSpPr>
            <p:spPr>
              <a:xfrm flipV="1">
                <a:off x="1284227" y="6265185"/>
                <a:ext cx="138501" cy="23210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9940095" y="2294764"/>
              <a:ext cx="18085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X</a:t>
              </a:r>
              <a:r>
                <a:rPr lang="el-GR" b="1" dirty="0" smtClean="0"/>
                <a:t>  30-45 κύκλους</a:t>
              </a:r>
              <a:endParaRPr lang="en-GB" b="1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7846054" y="6646461"/>
            <a:ext cx="44294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900" dirty="0" smtClean="0"/>
              <a:t>Εικόνα τροποποιημένη από: </a:t>
            </a:r>
            <a:r>
              <a:rPr lang="en-GB" sz="900" dirty="0" smtClean="0"/>
              <a:t>https</a:t>
            </a:r>
            <a:r>
              <a:rPr lang="en-GB" sz="900" dirty="0"/>
              <a:t>://www.genome.gov/genetics-glossary/DNA-Replication</a:t>
            </a:r>
          </a:p>
        </p:txBody>
      </p:sp>
    </p:spTree>
    <p:extLst>
      <p:ext uri="{BB962C8B-B14F-4D97-AF65-F5344CB8AC3E}">
        <p14:creationId xmlns:p14="http://schemas.microsoft.com/office/powerpoint/2010/main" val="17443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24674" y="0"/>
            <a:ext cx="9942653" cy="53848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b="1" dirty="0">
                <a:latin typeface="+mn-lt"/>
              </a:rPr>
              <a:t>Κινητική της αντίδρασης </a:t>
            </a:r>
            <a:r>
              <a:rPr lang="en-GB" sz="3200" b="1" dirty="0">
                <a:latin typeface="+mn-lt"/>
              </a:rPr>
              <a:t>PCR</a:t>
            </a:r>
            <a:endParaRPr lang="el-GR" sz="3200" b="1" dirty="0">
              <a:latin typeface="+mn-lt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12437" y="919881"/>
            <a:ext cx="10242512" cy="1906292"/>
            <a:chOff x="512437" y="919881"/>
            <a:chExt cx="10242512" cy="1906292"/>
          </a:xfrm>
        </p:grpSpPr>
        <p:sp>
          <p:nvSpPr>
            <p:cNvPr id="10" name="TextBox 9"/>
            <p:cNvSpPr txBox="1"/>
            <p:nvPr/>
          </p:nvSpPr>
          <p:spPr>
            <a:xfrm>
              <a:off x="512437" y="1134363"/>
              <a:ext cx="769015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l-GR" dirty="0" smtClean="0"/>
                <a:t>Η </a:t>
              </a:r>
              <a:r>
                <a:rPr lang="en-GB" dirty="0" smtClean="0"/>
                <a:t>PCR </a:t>
              </a:r>
              <a:r>
                <a:rPr lang="el-GR" dirty="0" smtClean="0"/>
                <a:t>πραγματοποιείται σε </a:t>
              </a:r>
              <a:r>
                <a:rPr lang="el-GR" dirty="0" err="1" smtClean="0"/>
                <a:t>θερμοκυκλοποιητές</a:t>
              </a:r>
              <a:r>
                <a:rPr lang="el-GR" dirty="0"/>
                <a:t> </a:t>
              </a:r>
              <a:r>
                <a:rPr lang="el-GR" dirty="0" smtClean="0"/>
                <a:t>(</a:t>
              </a:r>
              <a:r>
                <a:rPr lang="en-GB" dirty="0" err="1" smtClean="0"/>
                <a:t>Thermocyclers</a:t>
              </a:r>
              <a:r>
                <a:rPr lang="en-GB" dirty="0" smtClean="0"/>
                <a:t>).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endParaRPr lang="en-GB" dirty="0"/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l-GR" dirty="0" smtClean="0"/>
                <a:t>Οι </a:t>
              </a:r>
              <a:r>
                <a:rPr lang="el-GR" dirty="0" err="1" smtClean="0"/>
                <a:t>θερμοκυκλοπο</a:t>
              </a:r>
              <a:r>
                <a:rPr lang="el-GR" dirty="0" err="1"/>
                <a:t>ι</a:t>
              </a:r>
              <a:r>
                <a:rPr lang="el-GR" dirty="0" err="1" smtClean="0"/>
                <a:t>ήτες</a:t>
              </a:r>
              <a:r>
                <a:rPr lang="el-GR" dirty="0" smtClean="0"/>
                <a:t> επιτρέπουν την αυτοματοποιημένη και γρήγορη εναλλαγή θερμοκρασιών που απαιτούνται στη </a:t>
              </a:r>
              <a:r>
                <a:rPr lang="en-GB" dirty="0" smtClean="0"/>
                <a:t>PCR.</a:t>
              </a:r>
              <a:endParaRPr lang="el-GR" dirty="0" smtClean="0"/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endParaRPr lang="en-GB" dirty="0"/>
            </a:p>
          </p:txBody>
        </p:sp>
        <p:pic>
          <p:nvPicPr>
            <p:cNvPr id="23" name="Picture 2" descr="https://lh3.googleusercontent.com/ddp38RHEp-z1XYBFDE0kwgNQ7cWmbqpgal42MzJ7PY1-3wUZjJYhRT7iwcoHtGTO7BUCBzURzjpqocHXwCKKu4eqFl14v7iQNF4RN4lxtWf0yF6y_svMNWjSmcgoNKiIK8Na7DtgZAoqhqgT1AaeaaQ1Eg3xmNHTbvvQScFoywmS1YMj3j85zAp88LrVuy_wujN0PWvk4emVEY8HiFkbr3zEGnnELdogezFgXyxmdn20oxNmYvq9_C-eaOqn1m4C6x5KdyKqn5LHB0QVAHu2ZqmQ0ItuK2Dsr6bhlElomkooqPs6K3WUxNkqEIcDv-rSuuXYc9mi0heJF6knv0vPl_S6HbSxH6qq5aoLGD3Po4O3dLUgko2ev47zSPL2-iYYh1tpZ0DgR3i1uNdlps7OUwGbj7bhmFwN0KspdKOLzCbPgw8Xy1e5KZVrWxTZnJCR6NYTWFnlrkUtwo3Mjft21YTxcXaRBwi2uZozzu0RtUfXHbTMXfY9uAqwm4MQYc06vUfcOaKTwzrJorEmLzQ3LOYuxkFoEEv08mQzuU__gFCrEtFSXtdt4D60Qrjr7CHah1zq-owf9Maj9iNm7o7B1PmDTTuY_9XnEsHWFDUsOde2BR276eGM1erF4cWJ_-v8-i8CgQEaW_9JJSiaIpboxWFtnBjGlBNwsa8s7QxSx6mhvNPWR_TKXw=w452-h903-no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682" r="4145" b="23877"/>
            <a:stretch/>
          </p:blipFill>
          <p:spPr bwMode="auto">
            <a:xfrm>
              <a:off x="8785417" y="919881"/>
              <a:ext cx="1969532" cy="19062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512437" y="3005482"/>
            <a:ext cx="11167126" cy="3740248"/>
            <a:chOff x="461401" y="2910232"/>
            <a:chExt cx="11167126" cy="3740248"/>
          </a:xfrm>
        </p:grpSpPr>
        <p:grpSp>
          <p:nvGrpSpPr>
            <p:cNvPr id="3" name="Group 2"/>
            <p:cNvGrpSpPr/>
            <p:nvPr/>
          </p:nvGrpSpPr>
          <p:grpSpPr>
            <a:xfrm>
              <a:off x="461401" y="2910232"/>
              <a:ext cx="4874729" cy="3740248"/>
              <a:chOff x="3841221" y="1773754"/>
              <a:chExt cx="3936891" cy="3020671"/>
            </a:xfrm>
          </p:grpSpPr>
          <p:pic>
            <p:nvPicPr>
              <p:cNvPr id="7170" name="Picture 2" descr="Related image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1221" y="1773754"/>
                <a:ext cx="3814746" cy="29832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" name="TextBox 1"/>
              <p:cNvSpPr txBox="1"/>
              <p:nvPr/>
            </p:nvSpPr>
            <p:spPr>
              <a:xfrm>
                <a:off x="6432872" y="4532815"/>
                <a:ext cx="134524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100" dirty="0" err="1" smtClean="0"/>
                  <a:t>Nestorov</a:t>
                </a:r>
                <a:r>
                  <a:rPr lang="en-GB" sz="1100" dirty="0" smtClean="0"/>
                  <a:t> et al. 2013</a:t>
                </a:r>
                <a:endParaRPr lang="en-GB" sz="1100" dirty="0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5328611" y="2910233"/>
              <a:ext cx="6299916" cy="3416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l-GR" dirty="0"/>
                <a:t>Η αύξηση των </a:t>
              </a:r>
              <a:r>
                <a:rPr lang="el-GR" dirty="0" smtClean="0"/>
                <a:t>προϊόντων </a:t>
              </a:r>
              <a:r>
                <a:rPr lang="el-GR" dirty="0"/>
                <a:t>της </a:t>
              </a:r>
              <a:r>
                <a:rPr lang="en-GB" dirty="0"/>
                <a:t>PCR </a:t>
              </a:r>
              <a:r>
                <a:rPr lang="el-GR" dirty="0"/>
                <a:t>είναι </a:t>
              </a:r>
              <a:r>
                <a:rPr lang="el-GR" dirty="0" smtClean="0"/>
                <a:t>εκθετική</a:t>
              </a:r>
              <a:r>
                <a:rPr lang="en-GB" dirty="0" smtClean="0"/>
                <a:t>. </a:t>
              </a:r>
              <a:r>
                <a:rPr lang="el-GR" dirty="0" smtClean="0"/>
                <a:t>Σε κάθε κύκλο τα προϊόντα διπλασιάζονται. 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endParaRPr lang="el-GR" dirty="0"/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l-GR" dirty="0" smtClean="0"/>
                <a:t>Η κινητική της </a:t>
              </a:r>
              <a:r>
                <a:rPr lang="en-GB" dirty="0" smtClean="0"/>
                <a:t>PCR </a:t>
              </a:r>
              <a:r>
                <a:rPr lang="el-GR" dirty="0" smtClean="0"/>
                <a:t>περιλαμβάνει τα εξής στάδια:</a:t>
              </a:r>
            </a:p>
            <a:p>
              <a:pPr marL="400050" indent="-400050">
                <a:buFont typeface="+mj-lt"/>
                <a:buAutoNum type="romanUcPeriod"/>
              </a:pPr>
              <a:r>
                <a:rPr lang="el-GR" b="1" dirty="0" smtClean="0"/>
                <a:t>Εκθετική φάση (</a:t>
              </a:r>
              <a:r>
                <a:rPr lang="en-GB" b="1" dirty="0" smtClean="0"/>
                <a:t>Exponential phase)</a:t>
              </a:r>
              <a:r>
                <a:rPr lang="el-GR" b="1" dirty="0" smtClean="0"/>
                <a:t>: </a:t>
              </a:r>
              <a:r>
                <a:rPr lang="el-GR" dirty="0" smtClean="0"/>
                <a:t>Έναρξη του πολλαπλασιασμού της αλληλουχίας στόχου. </a:t>
              </a:r>
              <a:endParaRPr lang="en-GB" dirty="0" smtClean="0"/>
            </a:p>
            <a:p>
              <a:pPr marL="400050" indent="-400050">
                <a:buFont typeface="+mj-lt"/>
                <a:buAutoNum type="romanUcPeriod"/>
              </a:pPr>
              <a:endParaRPr lang="el-GR" dirty="0" smtClean="0"/>
            </a:p>
            <a:p>
              <a:pPr marL="400050" indent="-400050">
                <a:buFont typeface="+mj-lt"/>
                <a:buAutoNum type="romanUcPeriod"/>
              </a:pPr>
              <a:r>
                <a:rPr lang="el-GR" b="1" dirty="0" smtClean="0"/>
                <a:t>Γραμμική φάση</a:t>
              </a:r>
              <a:r>
                <a:rPr lang="en-GB" b="1" dirty="0" smtClean="0"/>
                <a:t> (Log-linear phase)</a:t>
              </a:r>
              <a:r>
                <a:rPr lang="el-GR" b="1" dirty="0" smtClean="0"/>
                <a:t>: </a:t>
              </a:r>
              <a:r>
                <a:rPr lang="el-GR" dirty="0" smtClean="0"/>
                <a:t>Μειωμένη παραγωγή αντιγράφων λόγω  μείωσης των αντιδραστηρίων.</a:t>
              </a:r>
              <a:endParaRPr lang="en-GB" dirty="0" smtClean="0"/>
            </a:p>
            <a:p>
              <a:pPr marL="400050" indent="-400050">
                <a:buFont typeface="+mj-lt"/>
                <a:buAutoNum type="romanUcPeriod"/>
              </a:pPr>
              <a:endParaRPr lang="el-GR" dirty="0" smtClean="0"/>
            </a:p>
            <a:p>
              <a:pPr marL="400050" indent="-400050">
                <a:buFont typeface="+mj-lt"/>
                <a:buAutoNum type="romanUcPeriod"/>
              </a:pPr>
              <a:r>
                <a:rPr lang="el-GR" b="1" dirty="0" smtClean="0"/>
                <a:t>Φάση </a:t>
              </a:r>
              <a:r>
                <a:rPr lang="el-GR" b="1" dirty="0" err="1" smtClean="0"/>
                <a:t>πλατώ</a:t>
              </a:r>
              <a:r>
                <a:rPr lang="en-GB" b="1" dirty="0" smtClean="0"/>
                <a:t> (Plateau phase)</a:t>
              </a:r>
              <a:r>
                <a:rPr lang="el-GR" b="1" dirty="0" smtClean="0"/>
                <a:t>: </a:t>
              </a:r>
              <a:r>
                <a:rPr lang="el-GR" dirty="0"/>
                <a:t>Δεν συντίθενται νέα μόρια DNA </a:t>
              </a:r>
              <a:r>
                <a:rPr lang="el-GR" dirty="0" smtClean="0"/>
                <a:t>λόγω εξάντλησης των αντιδραστηρίων.</a:t>
              </a:r>
              <a:endParaRPr lang="el-GR" dirty="0"/>
            </a:p>
          </p:txBody>
        </p:sp>
      </p:grpSp>
    </p:spTree>
    <p:extLst>
      <p:ext uri="{BB962C8B-B14F-4D97-AF65-F5344CB8AC3E}">
        <p14:creationId xmlns:p14="http://schemas.microsoft.com/office/powerpoint/2010/main" val="101983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24674" y="0"/>
            <a:ext cx="9942653" cy="53848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l-GR" sz="3200" b="1" dirty="0">
              <a:latin typeface="+mn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24674" y="0"/>
            <a:ext cx="9942653" cy="53848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b="1" dirty="0" smtClean="0">
                <a:latin typeface="+mn-lt"/>
              </a:rPr>
              <a:t>Τα αντιδραστήρια της </a:t>
            </a:r>
            <a:r>
              <a:rPr lang="en-GB" sz="3200" b="1" dirty="0" smtClean="0">
                <a:latin typeface="+mn-lt"/>
              </a:rPr>
              <a:t>PCR</a:t>
            </a:r>
            <a:endParaRPr lang="el-GR" sz="32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516" y="812285"/>
            <a:ext cx="111067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u="sng" dirty="0"/>
              <a:t>DNA </a:t>
            </a:r>
            <a:r>
              <a:rPr lang="el-GR" b="1" u="sng" dirty="0" err="1"/>
              <a:t>πολυμεράση</a:t>
            </a:r>
            <a:endParaRPr lang="el-GR" b="1" u="sng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Το ένζυμο που καταλύει την αντίδραση ενίσχυσης της επιθυμητής αλληλουχίας από το </a:t>
            </a:r>
            <a:r>
              <a:rPr lang="en-GB" dirty="0"/>
              <a:t>DNA </a:t>
            </a:r>
            <a:r>
              <a:rPr lang="el-GR" dirty="0" smtClean="0"/>
              <a:t>εκμαγείο</a:t>
            </a:r>
            <a:r>
              <a:rPr lang="en-GB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 </a:t>
            </a:r>
            <a:r>
              <a:rPr lang="el-GR" dirty="0"/>
              <a:t>Τυπικά χρησιμοποιείται η </a:t>
            </a:r>
            <a:r>
              <a:rPr lang="en-GB" dirty="0" err="1"/>
              <a:t>Taq</a:t>
            </a:r>
            <a:r>
              <a:rPr lang="en-GB" dirty="0"/>
              <a:t> </a:t>
            </a:r>
            <a:r>
              <a:rPr lang="el-GR" dirty="0" err="1"/>
              <a:t>πολυμεράση</a:t>
            </a:r>
            <a:r>
              <a:rPr lang="el-GR" dirty="0"/>
              <a:t> που έχει απομονωθεί από το βακτήριο </a:t>
            </a:r>
            <a:r>
              <a:rPr lang="el-GR" i="1" dirty="0" err="1"/>
              <a:t>Thermus</a:t>
            </a:r>
            <a:r>
              <a:rPr lang="el-GR" i="1" dirty="0"/>
              <a:t> </a:t>
            </a:r>
            <a:r>
              <a:rPr lang="el-GR" i="1" dirty="0" err="1" smtClean="0"/>
              <a:t>aquaticus</a:t>
            </a:r>
            <a:r>
              <a:rPr lang="el-GR" dirty="0" smtClean="0"/>
              <a:t>.</a:t>
            </a:r>
            <a:endParaRPr lang="en-GB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Η </a:t>
            </a:r>
            <a:r>
              <a:rPr lang="el-GR" dirty="0" err="1"/>
              <a:t>Taq</a:t>
            </a:r>
            <a:r>
              <a:rPr lang="el-GR" dirty="0"/>
              <a:t> </a:t>
            </a:r>
            <a:r>
              <a:rPr lang="el-GR" dirty="0" err="1"/>
              <a:t>πολυμεράση</a:t>
            </a:r>
            <a:r>
              <a:rPr lang="el-GR" dirty="0"/>
              <a:t> παραμένει δραστική σε υψηλές θερμοκρασίες, με βέλτιστη θερμοκρασία δράσης τους 72° C</a:t>
            </a:r>
            <a:r>
              <a:rPr lang="el-GR" dirty="0" smtClean="0"/>
              <a:t>.</a:t>
            </a:r>
            <a:endParaRPr lang="en-GB" dirty="0" smtClean="0"/>
          </a:p>
        </p:txBody>
      </p:sp>
      <p:sp>
        <p:nvSpPr>
          <p:cNvPr id="8" name="Rectangle 7"/>
          <p:cNvSpPr/>
          <p:nvPr/>
        </p:nvSpPr>
        <p:spPr>
          <a:xfrm>
            <a:off x="312516" y="3210411"/>
            <a:ext cx="544010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b="1" u="sng" dirty="0"/>
              <a:t>Ρυθμιστικό διάλυμα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Διατηρεί το </a:t>
            </a:r>
            <a:r>
              <a:rPr lang="el-GR" dirty="0" err="1"/>
              <a:t>pH</a:t>
            </a:r>
            <a:r>
              <a:rPr lang="el-GR" dirty="0"/>
              <a:t> και τη συγκέντρωση αλάτων στις βέλτιστες συνθήκες δράσης της </a:t>
            </a:r>
            <a:r>
              <a:rPr lang="el-GR" dirty="0" err="1" smtClean="0"/>
              <a:t>πολυμεράσης</a:t>
            </a:r>
            <a:r>
              <a:rPr lang="el-GR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Παρέχει </a:t>
            </a:r>
            <a:r>
              <a:rPr lang="el-GR" dirty="0" err="1"/>
              <a:t>κατιόντα</a:t>
            </a:r>
            <a:r>
              <a:rPr lang="el-GR" dirty="0"/>
              <a:t> Mg2+ που είναι απαραίτητα για τη δραστικότητα της DNA </a:t>
            </a:r>
            <a:r>
              <a:rPr lang="el-GR" dirty="0" err="1" smtClean="0"/>
              <a:t>πολυμεράσης</a:t>
            </a:r>
            <a:r>
              <a:rPr lang="el-GR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Η </a:t>
            </a:r>
            <a:r>
              <a:rPr lang="el-GR" dirty="0"/>
              <a:t>ιδανική συγκέντρωση προσδιορίζεται εμπειρικά με δοκιμές συγκεντρώσεων 1-4 </a:t>
            </a:r>
            <a:r>
              <a:rPr lang="el-GR" dirty="0" err="1"/>
              <a:t>mM</a:t>
            </a:r>
            <a:r>
              <a:rPr lang="el-GR" dirty="0"/>
              <a:t>.</a:t>
            </a:r>
            <a:endParaRPr lang="en-GB" dirty="0"/>
          </a:p>
        </p:txBody>
      </p:sp>
      <p:grpSp>
        <p:nvGrpSpPr>
          <p:cNvPr id="44" name="Group 43"/>
          <p:cNvGrpSpPr/>
          <p:nvPr/>
        </p:nvGrpSpPr>
        <p:grpSpPr>
          <a:xfrm>
            <a:off x="6402680" y="3105150"/>
            <a:ext cx="5170195" cy="2750995"/>
            <a:chOff x="2923116" y="4963923"/>
            <a:chExt cx="3270040" cy="1739947"/>
          </a:xfrm>
        </p:grpSpPr>
        <p:sp>
          <p:nvSpPr>
            <p:cNvPr id="21" name="Right Triangle 20"/>
            <p:cNvSpPr/>
            <p:nvPr/>
          </p:nvSpPr>
          <p:spPr>
            <a:xfrm flipH="1">
              <a:off x="3013883" y="6065488"/>
              <a:ext cx="3082117" cy="638382"/>
            </a:xfrm>
            <a:prstGeom prst="rtTriangle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Right Triangle 21"/>
            <p:cNvSpPr/>
            <p:nvPr/>
          </p:nvSpPr>
          <p:spPr>
            <a:xfrm flipV="1">
              <a:off x="3020271" y="5848080"/>
              <a:ext cx="3069341" cy="638382"/>
            </a:xfrm>
            <a:prstGeom prst="rtTriangle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23116" y="5882129"/>
              <a:ext cx="1482677" cy="2141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Εξειδίκευση της </a:t>
              </a:r>
              <a:r>
                <a:rPr lang="en-GB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PCR</a:t>
              </a:r>
            </a:p>
          </p:txBody>
        </p:sp>
        <p:sp>
          <p:nvSpPr>
            <p:cNvPr id="42" name="Right Triangle 41"/>
            <p:cNvSpPr/>
            <p:nvPr/>
          </p:nvSpPr>
          <p:spPr>
            <a:xfrm flipH="1">
              <a:off x="3013883" y="4963923"/>
              <a:ext cx="3082117" cy="638382"/>
            </a:xfrm>
            <a:prstGeom prst="rtTriangle">
              <a:avLst/>
            </a:prstGeom>
            <a:gradFill flip="none" rotWithShape="1">
              <a:gsLst>
                <a:gs pos="0">
                  <a:srgbClr val="00B050"/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764604" y="6426457"/>
              <a:ext cx="1428551" cy="2141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Συγκέντρωση </a:t>
              </a:r>
              <a:r>
                <a:rPr lang="en-GB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Mg2+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238626" y="5349802"/>
              <a:ext cx="1954530" cy="2141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Δραστικότητα </a:t>
              </a:r>
              <a:r>
                <a:rPr lang="el-GR" sz="16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πολυμεράσης</a:t>
              </a:r>
              <a:endParaRPr lang="en-GB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057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24674" y="0"/>
            <a:ext cx="9942653" cy="53848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l-GR" sz="3200" b="1" dirty="0">
              <a:latin typeface="+mn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24674" y="0"/>
            <a:ext cx="9942653" cy="53848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b="1" dirty="0" smtClean="0">
                <a:latin typeface="+mn-lt"/>
              </a:rPr>
              <a:t>Τα αντιδραστήρια της </a:t>
            </a:r>
            <a:r>
              <a:rPr lang="en-GB" sz="3200" b="1" dirty="0" smtClean="0">
                <a:latin typeface="+mn-lt"/>
              </a:rPr>
              <a:t>PCR</a:t>
            </a:r>
            <a:endParaRPr lang="el-GR" sz="32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650240"/>
            <a:ext cx="115939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u="sng" dirty="0" smtClean="0"/>
              <a:t>DNA </a:t>
            </a:r>
            <a:r>
              <a:rPr lang="el-GR" b="1" u="sng" dirty="0"/>
              <a:t>εκμαγείο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Το γενετικό υλικό από το οποίο πολλαπλασιάζεται η αλληλουχία </a:t>
            </a:r>
            <a:r>
              <a:rPr lang="el-GR" dirty="0" smtClean="0"/>
              <a:t>στόχος. Μπορεί να είναι </a:t>
            </a:r>
            <a:r>
              <a:rPr lang="en-GB" dirty="0" smtClean="0"/>
              <a:t>DNA </a:t>
            </a:r>
            <a:r>
              <a:rPr lang="el-GR" dirty="0" smtClean="0"/>
              <a:t>ή </a:t>
            </a:r>
            <a:r>
              <a:rPr lang="en-GB" dirty="0" smtClean="0"/>
              <a:t>cDNA</a:t>
            </a:r>
            <a:r>
              <a:rPr lang="el-GR" dirty="0" smtClean="0"/>
              <a:t>, δηλαδή </a:t>
            </a:r>
            <a:r>
              <a:rPr lang="en-GB" dirty="0" smtClean="0"/>
              <a:t>DNA </a:t>
            </a:r>
            <a:r>
              <a:rPr lang="el-GR" dirty="0" smtClean="0"/>
              <a:t>που συντίθεται από </a:t>
            </a:r>
            <a:r>
              <a:rPr lang="en-GB" dirty="0" smtClean="0"/>
              <a:t>RNA </a:t>
            </a:r>
            <a:r>
              <a:rPr lang="el-GR" dirty="0" smtClean="0"/>
              <a:t>εκμαγείο.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l-G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Στις περισσότερες αντιδράσεις 20-100 </a:t>
            </a:r>
            <a:r>
              <a:rPr lang="el-GR" dirty="0" err="1" smtClean="0"/>
              <a:t>ng</a:t>
            </a:r>
            <a:r>
              <a:rPr lang="el-GR" dirty="0" smtClean="0"/>
              <a:t> </a:t>
            </a:r>
            <a:r>
              <a:rPr lang="en-GB" dirty="0" smtClean="0"/>
              <a:t>DNA </a:t>
            </a:r>
            <a:r>
              <a:rPr lang="el-GR" dirty="0" smtClean="0"/>
              <a:t>είναι επαρκείς. Μεγάλες ποσότητες </a:t>
            </a:r>
            <a:r>
              <a:rPr lang="el-GR" dirty="0"/>
              <a:t>DNA </a:t>
            </a:r>
            <a:r>
              <a:rPr lang="el-GR" dirty="0" smtClean="0"/>
              <a:t>είναι συνήθως ανασταλτικός παράγοντας της </a:t>
            </a:r>
            <a:r>
              <a:rPr lang="en-GB" dirty="0" smtClean="0"/>
              <a:t>PCR</a:t>
            </a:r>
            <a:r>
              <a:rPr lang="el-GR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l-G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err="1" smtClean="0"/>
              <a:t>Μεγαλομοριακό</a:t>
            </a:r>
            <a:r>
              <a:rPr lang="el-GR" dirty="0" smtClean="0"/>
              <a:t> </a:t>
            </a:r>
            <a:r>
              <a:rPr lang="el-GR" dirty="0"/>
              <a:t>και υψηλής </a:t>
            </a:r>
            <a:r>
              <a:rPr lang="el-GR" dirty="0" smtClean="0"/>
              <a:t>καθαρότητας</a:t>
            </a:r>
            <a:r>
              <a:rPr lang="en-GB" dirty="0" smtClean="0"/>
              <a:t> DNA </a:t>
            </a:r>
            <a:r>
              <a:rPr lang="el-GR" dirty="0" smtClean="0"/>
              <a:t>είναι επιθυμητό για την επιτυχία της </a:t>
            </a:r>
            <a:r>
              <a:rPr lang="en-GB" dirty="0" smtClean="0"/>
              <a:t>PCR.</a:t>
            </a:r>
            <a:endParaRPr lang="el-GR" dirty="0"/>
          </a:p>
        </p:txBody>
      </p:sp>
      <p:sp>
        <p:nvSpPr>
          <p:cNvPr id="2" name="Rectangle 1"/>
          <p:cNvSpPr/>
          <p:nvPr/>
        </p:nvSpPr>
        <p:spPr>
          <a:xfrm>
            <a:off x="304800" y="3757711"/>
            <a:ext cx="64960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u="sng" dirty="0" err="1"/>
              <a:t>dNTPs</a:t>
            </a:r>
            <a:r>
              <a:rPr lang="en-GB" b="1" u="sng" dirty="0"/>
              <a:t> </a:t>
            </a:r>
            <a:r>
              <a:rPr lang="el-GR" b="1" u="sng" dirty="0"/>
              <a:t>(</a:t>
            </a:r>
            <a:r>
              <a:rPr lang="el-GR" b="1" u="sng" dirty="0" err="1"/>
              <a:t>deoxynucleotide</a:t>
            </a:r>
            <a:r>
              <a:rPr lang="el-GR" b="1" u="sng" dirty="0"/>
              <a:t> </a:t>
            </a:r>
            <a:r>
              <a:rPr lang="el-GR" b="1" u="sng" dirty="0" err="1"/>
              <a:t>triphosphates</a:t>
            </a:r>
            <a:r>
              <a:rPr lang="en-GB" b="1" u="sng" dirty="0"/>
              <a:t>)</a:t>
            </a:r>
            <a:endParaRPr lang="el-GR" b="1" u="sng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/>
              <a:t>T</a:t>
            </a:r>
            <a:r>
              <a:rPr lang="el-GR" dirty="0" err="1" smtClean="0"/>
              <a:t>ριφωσφορικά</a:t>
            </a:r>
            <a:r>
              <a:rPr lang="el-GR" dirty="0" smtClean="0"/>
              <a:t> </a:t>
            </a:r>
            <a:r>
              <a:rPr lang="el-GR" dirty="0" err="1"/>
              <a:t>δεοξυριβονουκλεοτίδια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n-GB" dirty="0" smtClean="0"/>
              <a:t>d</a:t>
            </a:r>
            <a:r>
              <a:rPr lang="el-GR" dirty="0" smtClean="0"/>
              <a:t>ATP</a:t>
            </a:r>
            <a:r>
              <a:rPr lang="el-GR" dirty="0"/>
              <a:t>, </a:t>
            </a:r>
            <a:r>
              <a:rPr lang="en-GB" dirty="0" smtClean="0"/>
              <a:t>d</a:t>
            </a:r>
            <a:r>
              <a:rPr lang="el-GR" dirty="0" smtClean="0"/>
              <a:t>TTP</a:t>
            </a:r>
            <a:r>
              <a:rPr lang="el-GR" dirty="0"/>
              <a:t>, </a:t>
            </a:r>
            <a:r>
              <a:rPr lang="en-GB" dirty="0" smtClean="0"/>
              <a:t>d</a:t>
            </a:r>
            <a:r>
              <a:rPr lang="el-GR" dirty="0" smtClean="0"/>
              <a:t>CTP </a:t>
            </a:r>
            <a:r>
              <a:rPr lang="el-GR" dirty="0"/>
              <a:t>και </a:t>
            </a:r>
            <a:r>
              <a:rPr lang="en-GB" dirty="0" smtClean="0"/>
              <a:t>d</a:t>
            </a:r>
            <a:r>
              <a:rPr lang="el-GR" dirty="0" smtClean="0"/>
              <a:t>GTP</a:t>
            </a:r>
            <a:r>
              <a:rPr lang="el-GR" dirty="0"/>
              <a:t>) που χρησιμοποιούνται στον πολυμερισμό της νέας αλυσίδας του </a:t>
            </a:r>
            <a:r>
              <a:rPr lang="en-GB" dirty="0"/>
              <a:t>DNA</a:t>
            </a:r>
            <a:r>
              <a:rPr lang="el-GR" dirty="0" smtClean="0"/>
              <a:t>.</a:t>
            </a:r>
            <a:endParaRPr lang="en-GB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Προετοιμάζονται </a:t>
            </a:r>
            <a:r>
              <a:rPr lang="el-GR" dirty="0"/>
              <a:t>σε </a:t>
            </a:r>
            <a:r>
              <a:rPr lang="el-GR" dirty="0" err="1"/>
              <a:t>ισομοριακό</a:t>
            </a:r>
            <a:r>
              <a:rPr lang="el-GR" dirty="0"/>
              <a:t> μίγμα των </a:t>
            </a:r>
            <a:r>
              <a:rPr lang="en-GB" dirty="0"/>
              <a:t>100-200 </a:t>
            </a:r>
            <a:r>
              <a:rPr lang="el-GR" dirty="0"/>
              <a:t>μ</a:t>
            </a:r>
            <a:r>
              <a:rPr lang="en-GB" dirty="0"/>
              <a:t>M</a:t>
            </a:r>
            <a:r>
              <a:rPr lang="el-GR" dirty="0"/>
              <a:t>.</a:t>
            </a:r>
          </a:p>
        </p:txBody>
      </p:sp>
      <p:pic>
        <p:nvPicPr>
          <p:cNvPr id="2052" name="Picture 4" descr="Image result for dnt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0" y="3323608"/>
            <a:ext cx="4774057" cy="3315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8500113" y="6638925"/>
            <a:ext cx="372249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900" dirty="0" smtClean="0"/>
              <a:t>Εικόνα τροποποιημένη από: </a:t>
            </a:r>
            <a:r>
              <a:rPr lang="en-GB" sz="900" dirty="0" smtClean="0"/>
              <a:t>http</a:t>
            </a:r>
            <a:r>
              <a:rPr lang="en-GB" sz="900" dirty="0"/>
              <a:t>://www.medibena.at/dntp-set-02-21.html</a:t>
            </a:r>
          </a:p>
        </p:txBody>
      </p:sp>
    </p:spTree>
    <p:extLst>
      <p:ext uri="{BB962C8B-B14F-4D97-AF65-F5344CB8AC3E}">
        <p14:creationId xmlns:p14="http://schemas.microsoft.com/office/powerpoint/2010/main" val="295669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24674" y="0"/>
            <a:ext cx="9942653" cy="53848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l-GR" sz="3200" b="1" dirty="0">
              <a:latin typeface="+mn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24674" y="0"/>
            <a:ext cx="9942653" cy="53848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b="1" dirty="0" smtClean="0">
                <a:latin typeface="+mn-lt"/>
              </a:rPr>
              <a:t>Τα αντιδραστήρια της </a:t>
            </a:r>
            <a:r>
              <a:rPr lang="en-GB" sz="3200" b="1" dirty="0" smtClean="0">
                <a:latin typeface="+mn-lt"/>
              </a:rPr>
              <a:t>PCR</a:t>
            </a:r>
            <a:endParaRPr lang="el-GR" sz="3200" b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846" y="538480"/>
            <a:ext cx="955736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l-GR" b="1" u="sng" dirty="0" err="1" smtClean="0"/>
              <a:t>Εκκινητές</a:t>
            </a:r>
            <a:endParaRPr lang="el-GR" b="1" u="sng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err="1" smtClean="0"/>
              <a:t>Ολιγονουκλεοτίδια</a:t>
            </a:r>
            <a:r>
              <a:rPr lang="el-GR" dirty="0" smtClean="0"/>
              <a:t> των 18-30 βάσεων που </a:t>
            </a:r>
            <a:r>
              <a:rPr lang="el-GR" dirty="0" err="1" smtClean="0"/>
              <a:t>υβριδίζουν</a:t>
            </a:r>
            <a:r>
              <a:rPr lang="el-GR" dirty="0" smtClean="0"/>
              <a:t> στην αλληλουχία στόχο βάσει ομολογίας</a:t>
            </a:r>
            <a:r>
              <a:rPr lang="en-GB" dirty="0" smtClean="0"/>
              <a:t>.</a:t>
            </a:r>
            <a:endParaRPr lang="el-GR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Είναι υπεύθυνοι για την εξειδίκευση της </a:t>
            </a:r>
            <a:r>
              <a:rPr lang="en-GB" dirty="0" smtClean="0"/>
              <a:t>PCR.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 smtClean="0"/>
              <a:t>Σωστός σχεδιασμός των </a:t>
            </a:r>
            <a:r>
              <a:rPr lang="el-GR" dirty="0" err="1" smtClean="0"/>
              <a:t>εκκινητών</a:t>
            </a:r>
            <a:r>
              <a:rPr lang="el-GR" dirty="0" smtClean="0"/>
              <a:t> είναι </a:t>
            </a:r>
            <a:r>
              <a:rPr lang="el-GR" dirty="0" err="1" smtClean="0"/>
              <a:t>προαπαιτούμενο</a:t>
            </a:r>
            <a:r>
              <a:rPr lang="el-GR" dirty="0" smtClean="0"/>
              <a:t> για την ομαλή διεξαγωγή της </a:t>
            </a:r>
            <a:r>
              <a:rPr lang="en-GB" dirty="0" smtClean="0"/>
              <a:t>PCR.</a:t>
            </a:r>
            <a:endParaRPr lang="el-GR" dirty="0" smtClean="0"/>
          </a:p>
        </p:txBody>
      </p:sp>
      <p:sp>
        <p:nvSpPr>
          <p:cNvPr id="2" name="Rectangle 1"/>
          <p:cNvSpPr/>
          <p:nvPr/>
        </p:nvSpPr>
        <p:spPr>
          <a:xfrm>
            <a:off x="459438" y="500828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l-GR" b="1" i="1" dirty="0" smtClean="0"/>
              <a:t>Θερμοκρασία τήξης (</a:t>
            </a:r>
            <a:r>
              <a:rPr lang="el-GR" b="1" i="1" dirty="0" err="1" smtClean="0"/>
              <a:t>Melting</a:t>
            </a:r>
            <a:r>
              <a:rPr lang="el-GR" b="1" i="1" dirty="0" smtClean="0"/>
              <a:t> </a:t>
            </a:r>
            <a:r>
              <a:rPr lang="en-GB" b="1" i="1" dirty="0" smtClean="0"/>
              <a:t>t</a:t>
            </a:r>
            <a:r>
              <a:rPr lang="el-GR" b="1" i="1" dirty="0" err="1" smtClean="0"/>
              <a:t>emperature</a:t>
            </a:r>
            <a:r>
              <a:rPr lang="en-GB" b="1" i="1" dirty="0" smtClean="0"/>
              <a:t> - Tm)</a:t>
            </a:r>
            <a:endParaRPr lang="el-GR" b="1" i="1" dirty="0"/>
          </a:p>
          <a:p>
            <a:pPr algn="just"/>
            <a:r>
              <a:rPr lang="el-GR" dirty="0"/>
              <a:t>Θ</a:t>
            </a:r>
            <a:r>
              <a:rPr lang="el-GR" dirty="0" smtClean="0"/>
              <a:t>ερμοκρασία </a:t>
            </a:r>
            <a:r>
              <a:rPr lang="el-GR" dirty="0"/>
              <a:t>στην οποία το 50% των </a:t>
            </a:r>
            <a:r>
              <a:rPr lang="el-GR" dirty="0" smtClean="0"/>
              <a:t>μορίων DNA βρίσκονται σε </a:t>
            </a:r>
            <a:r>
              <a:rPr lang="el-GR" dirty="0"/>
              <a:t>μονόκλωνη </a:t>
            </a:r>
            <a:r>
              <a:rPr lang="el-GR" dirty="0" smtClean="0"/>
              <a:t>μορφή. Τυπικά κυμαίνεται μεταξύ </a:t>
            </a:r>
            <a:r>
              <a:rPr lang="en-GB" dirty="0" smtClean="0"/>
              <a:t>45</a:t>
            </a:r>
            <a:r>
              <a:rPr lang="el-GR" dirty="0" smtClean="0"/>
              <a:t>-</a:t>
            </a:r>
            <a:r>
              <a:rPr lang="en-GB" dirty="0" smtClean="0"/>
              <a:t>65</a:t>
            </a:r>
            <a:r>
              <a:rPr lang="el-GR" dirty="0" smtClean="0"/>
              <a:t>ο</a:t>
            </a:r>
            <a:r>
              <a:rPr lang="en-GB" dirty="0" smtClean="0"/>
              <a:t>C.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53596" y="309981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l-GR" b="1" i="1" dirty="0" smtClean="0"/>
              <a:t>Μέγεθος</a:t>
            </a:r>
          </a:p>
          <a:p>
            <a:pPr algn="just"/>
            <a:r>
              <a:rPr lang="el-GR" dirty="0" smtClean="0"/>
              <a:t>Μικροί </a:t>
            </a:r>
            <a:r>
              <a:rPr lang="el-GR" dirty="0" err="1"/>
              <a:t>εκκινητές</a:t>
            </a:r>
            <a:r>
              <a:rPr lang="el-GR" dirty="0"/>
              <a:t> έχουν μικρότερη εξειδίκευση, ενώ μεγάλοι </a:t>
            </a:r>
            <a:r>
              <a:rPr lang="el-GR" dirty="0" err="1"/>
              <a:t>εκκινητές</a:t>
            </a:r>
            <a:r>
              <a:rPr lang="el-GR" dirty="0"/>
              <a:t> είναι λιγότερο αποτελεσματικοί λόγω δευτεροταγών δομών.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8421" y="4331049"/>
            <a:ext cx="80546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b="1" i="1" dirty="0" smtClean="0"/>
              <a:t>Αλληλουχία</a:t>
            </a:r>
          </a:p>
          <a:p>
            <a:pPr algn="just"/>
            <a:r>
              <a:rPr lang="el-GR" dirty="0" smtClean="0"/>
              <a:t>Απόλυτη ή μεγάλη συμπληρωματικότητα ως προς την αλληλουχία στόχο.</a:t>
            </a:r>
            <a:endParaRPr lang="el-GR" dirty="0"/>
          </a:p>
        </p:txBody>
      </p:sp>
      <p:grpSp>
        <p:nvGrpSpPr>
          <p:cNvPr id="60" name="Group 59"/>
          <p:cNvGrpSpPr/>
          <p:nvPr/>
        </p:nvGrpSpPr>
        <p:grpSpPr>
          <a:xfrm>
            <a:off x="8121426" y="3167179"/>
            <a:ext cx="3274758" cy="2795333"/>
            <a:chOff x="8507506" y="3848017"/>
            <a:chExt cx="3274758" cy="2795333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9254583" y="4142740"/>
              <a:ext cx="0" cy="203708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9182193" y="6120130"/>
              <a:ext cx="25900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9182193" y="4142740"/>
              <a:ext cx="7239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9182193" y="5043805"/>
              <a:ext cx="7239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Curved Connector 20"/>
            <p:cNvCxnSpPr/>
            <p:nvPr/>
          </p:nvCxnSpPr>
          <p:spPr>
            <a:xfrm rot="10800000" flipV="1">
              <a:off x="9357455" y="4273470"/>
              <a:ext cx="2315208" cy="1726008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Elbow Connector 39"/>
            <p:cNvCxnSpPr/>
            <p:nvPr/>
          </p:nvCxnSpPr>
          <p:spPr>
            <a:xfrm>
              <a:off x="9254583" y="5043805"/>
              <a:ext cx="1290320" cy="1076325"/>
            </a:xfrm>
            <a:prstGeom prst="bentConnector3">
              <a:avLst>
                <a:gd name="adj1" fmla="val 98425"/>
              </a:avLst>
            </a:prstGeom>
            <a:ln w="127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9915700" y="6335573"/>
              <a:ext cx="11902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400" dirty="0" smtClean="0"/>
                <a:t>Θερμοκρασία</a:t>
              </a:r>
              <a:endParaRPr lang="en-GB" sz="1400" dirty="0" smtClean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815284" y="4889916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400" dirty="0" smtClean="0"/>
                <a:t>50</a:t>
              </a:r>
              <a:endParaRPr lang="en-GB" sz="14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723412" y="3996779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400" dirty="0" smtClean="0"/>
                <a:t>100</a:t>
              </a:r>
              <a:endParaRPr lang="en-GB" sz="14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0277370" y="6079311"/>
              <a:ext cx="466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Tm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 rot="16200000">
              <a:off x="7570102" y="4979629"/>
              <a:ext cx="21825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400" dirty="0" smtClean="0"/>
                <a:t>% μη ζευγαρωμένες βάσεις</a:t>
              </a:r>
              <a:endParaRPr lang="en-GB" sz="1400" dirty="0"/>
            </a:p>
          </p:txBody>
        </p:sp>
        <p:grpSp>
          <p:nvGrpSpPr>
            <p:cNvPr id="54" name="Group 53"/>
            <p:cNvGrpSpPr/>
            <p:nvPr/>
          </p:nvGrpSpPr>
          <p:grpSpPr>
            <a:xfrm flipH="1">
              <a:off x="9326475" y="5454609"/>
              <a:ext cx="654080" cy="345354"/>
              <a:chOff x="5455920" y="2304288"/>
              <a:chExt cx="1524000" cy="804672"/>
            </a:xfrm>
          </p:grpSpPr>
          <p:sp>
            <p:nvSpPr>
              <p:cNvPr id="49" name="Freeform 48"/>
              <p:cNvSpPr/>
              <p:nvPr/>
            </p:nvSpPr>
            <p:spPr>
              <a:xfrm>
                <a:off x="5455920" y="2406842"/>
                <a:ext cx="1524000" cy="671638"/>
              </a:xfrm>
              <a:custGeom>
                <a:avLst/>
                <a:gdLst>
                  <a:gd name="connsiteX0" fmla="*/ 0 w 1524000"/>
                  <a:gd name="connsiteY0" fmla="*/ 671638 h 671638"/>
                  <a:gd name="connsiteX1" fmla="*/ 79248 w 1524000"/>
                  <a:gd name="connsiteY1" fmla="*/ 622870 h 671638"/>
                  <a:gd name="connsiteX2" fmla="*/ 384048 w 1524000"/>
                  <a:gd name="connsiteY2" fmla="*/ 574102 h 671638"/>
                  <a:gd name="connsiteX3" fmla="*/ 621792 w 1524000"/>
                  <a:gd name="connsiteY3" fmla="*/ 324166 h 671638"/>
                  <a:gd name="connsiteX4" fmla="*/ 975360 w 1524000"/>
                  <a:gd name="connsiteY4" fmla="*/ 324166 h 671638"/>
                  <a:gd name="connsiteX5" fmla="*/ 1115568 w 1524000"/>
                  <a:gd name="connsiteY5" fmla="*/ 49846 h 671638"/>
                  <a:gd name="connsiteX6" fmla="*/ 1524000 w 1524000"/>
                  <a:gd name="connsiteY6" fmla="*/ 1078 h 671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24000" h="671638">
                    <a:moveTo>
                      <a:pt x="0" y="671638"/>
                    </a:moveTo>
                    <a:cubicBezTo>
                      <a:pt x="7620" y="655382"/>
                      <a:pt x="15240" y="639126"/>
                      <a:pt x="79248" y="622870"/>
                    </a:cubicBezTo>
                    <a:cubicBezTo>
                      <a:pt x="143256" y="606614"/>
                      <a:pt x="293624" y="623886"/>
                      <a:pt x="384048" y="574102"/>
                    </a:cubicBezTo>
                    <a:cubicBezTo>
                      <a:pt x="474472" y="524318"/>
                      <a:pt x="523240" y="365822"/>
                      <a:pt x="621792" y="324166"/>
                    </a:cubicBezTo>
                    <a:cubicBezTo>
                      <a:pt x="720344" y="282510"/>
                      <a:pt x="893064" y="369886"/>
                      <a:pt x="975360" y="324166"/>
                    </a:cubicBezTo>
                    <a:cubicBezTo>
                      <a:pt x="1057656" y="278446"/>
                      <a:pt x="1024128" y="103694"/>
                      <a:pt x="1115568" y="49846"/>
                    </a:cubicBezTo>
                    <a:cubicBezTo>
                      <a:pt x="1207008" y="-4002"/>
                      <a:pt x="1365504" y="-1462"/>
                      <a:pt x="1524000" y="1078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3" name="Freeform 52"/>
              <p:cNvSpPr/>
              <p:nvPr/>
            </p:nvSpPr>
            <p:spPr>
              <a:xfrm>
                <a:off x="5626608" y="2304288"/>
                <a:ext cx="1200912" cy="804672"/>
              </a:xfrm>
              <a:custGeom>
                <a:avLst/>
                <a:gdLst>
                  <a:gd name="connsiteX0" fmla="*/ 0 w 1200912"/>
                  <a:gd name="connsiteY0" fmla="*/ 804672 h 804672"/>
                  <a:gd name="connsiteX1" fmla="*/ 97536 w 1200912"/>
                  <a:gd name="connsiteY1" fmla="*/ 603504 h 804672"/>
                  <a:gd name="connsiteX2" fmla="*/ 432816 w 1200912"/>
                  <a:gd name="connsiteY2" fmla="*/ 627888 h 804672"/>
                  <a:gd name="connsiteX3" fmla="*/ 670560 w 1200912"/>
                  <a:gd name="connsiteY3" fmla="*/ 341376 h 804672"/>
                  <a:gd name="connsiteX4" fmla="*/ 1109472 w 1200912"/>
                  <a:gd name="connsiteY4" fmla="*/ 219456 h 804672"/>
                  <a:gd name="connsiteX5" fmla="*/ 1200912 w 1200912"/>
                  <a:gd name="connsiteY5" fmla="*/ 0 h 804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00912" h="804672">
                    <a:moveTo>
                      <a:pt x="0" y="804672"/>
                    </a:moveTo>
                    <a:cubicBezTo>
                      <a:pt x="12700" y="718820"/>
                      <a:pt x="25400" y="632968"/>
                      <a:pt x="97536" y="603504"/>
                    </a:cubicBezTo>
                    <a:cubicBezTo>
                      <a:pt x="169672" y="574040"/>
                      <a:pt x="337312" y="671576"/>
                      <a:pt x="432816" y="627888"/>
                    </a:cubicBezTo>
                    <a:cubicBezTo>
                      <a:pt x="528320" y="584200"/>
                      <a:pt x="557784" y="409448"/>
                      <a:pt x="670560" y="341376"/>
                    </a:cubicBezTo>
                    <a:cubicBezTo>
                      <a:pt x="783336" y="273304"/>
                      <a:pt x="1021080" y="276352"/>
                      <a:pt x="1109472" y="219456"/>
                    </a:cubicBezTo>
                    <a:cubicBezTo>
                      <a:pt x="1197864" y="162560"/>
                      <a:pt x="1199388" y="81280"/>
                      <a:pt x="1200912" y="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 flipH="1">
              <a:off x="10785160" y="3848017"/>
              <a:ext cx="997104" cy="405043"/>
              <a:chOff x="4504277" y="2165213"/>
              <a:chExt cx="2323243" cy="943747"/>
            </a:xfrm>
          </p:grpSpPr>
          <p:sp>
            <p:nvSpPr>
              <p:cNvPr id="57" name="Freeform 56"/>
              <p:cNvSpPr/>
              <p:nvPr/>
            </p:nvSpPr>
            <p:spPr>
              <a:xfrm>
                <a:off x="4504277" y="2165213"/>
                <a:ext cx="1524000" cy="671639"/>
              </a:xfrm>
              <a:custGeom>
                <a:avLst/>
                <a:gdLst>
                  <a:gd name="connsiteX0" fmla="*/ 0 w 1524000"/>
                  <a:gd name="connsiteY0" fmla="*/ 671638 h 671638"/>
                  <a:gd name="connsiteX1" fmla="*/ 79248 w 1524000"/>
                  <a:gd name="connsiteY1" fmla="*/ 622870 h 671638"/>
                  <a:gd name="connsiteX2" fmla="*/ 384048 w 1524000"/>
                  <a:gd name="connsiteY2" fmla="*/ 574102 h 671638"/>
                  <a:gd name="connsiteX3" fmla="*/ 621792 w 1524000"/>
                  <a:gd name="connsiteY3" fmla="*/ 324166 h 671638"/>
                  <a:gd name="connsiteX4" fmla="*/ 975360 w 1524000"/>
                  <a:gd name="connsiteY4" fmla="*/ 324166 h 671638"/>
                  <a:gd name="connsiteX5" fmla="*/ 1115568 w 1524000"/>
                  <a:gd name="connsiteY5" fmla="*/ 49846 h 671638"/>
                  <a:gd name="connsiteX6" fmla="*/ 1524000 w 1524000"/>
                  <a:gd name="connsiteY6" fmla="*/ 1078 h 671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24000" h="671638">
                    <a:moveTo>
                      <a:pt x="0" y="671638"/>
                    </a:moveTo>
                    <a:cubicBezTo>
                      <a:pt x="7620" y="655382"/>
                      <a:pt x="15240" y="639126"/>
                      <a:pt x="79248" y="622870"/>
                    </a:cubicBezTo>
                    <a:cubicBezTo>
                      <a:pt x="143256" y="606614"/>
                      <a:pt x="293624" y="623886"/>
                      <a:pt x="384048" y="574102"/>
                    </a:cubicBezTo>
                    <a:cubicBezTo>
                      <a:pt x="474472" y="524318"/>
                      <a:pt x="523240" y="365822"/>
                      <a:pt x="621792" y="324166"/>
                    </a:cubicBezTo>
                    <a:cubicBezTo>
                      <a:pt x="720344" y="282510"/>
                      <a:pt x="893064" y="369886"/>
                      <a:pt x="975360" y="324166"/>
                    </a:cubicBezTo>
                    <a:cubicBezTo>
                      <a:pt x="1057656" y="278446"/>
                      <a:pt x="1024128" y="103694"/>
                      <a:pt x="1115568" y="49846"/>
                    </a:cubicBezTo>
                    <a:cubicBezTo>
                      <a:pt x="1207008" y="-4002"/>
                      <a:pt x="1365504" y="-1462"/>
                      <a:pt x="1524000" y="1078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8" name="Freeform 57"/>
              <p:cNvSpPr/>
              <p:nvPr/>
            </p:nvSpPr>
            <p:spPr>
              <a:xfrm>
                <a:off x="5626608" y="2304288"/>
                <a:ext cx="1200912" cy="804672"/>
              </a:xfrm>
              <a:custGeom>
                <a:avLst/>
                <a:gdLst>
                  <a:gd name="connsiteX0" fmla="*/ 0 w 1200912"/>
                  <a:gd name="connsiteY0" fmla="*/ 804672 h 804672"/>
                  <a:gd name="connsiteX1" fmla="*/ 97536 w 1200912"/>
                  <a:gd name="connsiteY1" fmla="*/ 603504 h 804672"/>
                  <a:gd name="connsiteX2" fmla="*/ 432816 w 1200912"/>
                  <a:gd name="connsiteY2" fmla="*/ 627888 h 804672"/>
                  <a:gd name="connsiteX3" fmla="*/ 670560 w 1200912"/>
                  <a:gd name="connsiteY3" fmla="*/ 341376 h 804672"/>
                  <a:gd name="connsiteX4" fmla="*/ 1109472 w 1200912"/>
                  <a:gd name="connsiteY4" fmla="*/ 219456 h 804672"/>
                  <a:gd name="connsiteX5" fmla="*/ 1200912 w 1200912"/>
                  <a:gd name="connsiteY5" fmla="*/ 0 h 804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00912" h="804672">
                    <a:moveTo>
                      <a:pt x="0" y="804672"/>
                    </a:moveTo>
                    <a:cubicBezTo>
                      <a:pt x="12700" y="718820"/>
                      <a:pt x="25400" y="632968"/>
                      <a:pt x="97536" y="603504"/>
                    </a:cubicBezTo>
                    <a:cubicBezTo>
                      <a:pt x="169672" y="574040"/>
                      <a:pt x="337312" y="671576"/>
                      <a:pt x="432816" y="627888"/>
                    </a:cubicBezTo>
                    <a:cubicBezTo>
                      <a:pt x="528320" y="584200"/>
                      <a:pt x="557784" y="409448"/>
                      <a:pt x="670560" y="341376"/>
                    </a:cubicBezTo>
                    <a:cubicBezTo>
                      <a:pt x="783336" y="273304"/>
                      <a:pt x="1021080" y="276352"/>
                      <a:pt x="1109472" y="219456"/>
                    </a:cubicBezTo>
                    <a:cubicBezTo>
                      <a:pt x="1197864" y="162560"/>
                      <a:pt x="1199388" y="81280"/>
                      <a:pt x="1200912" y="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61" name="TextBox 60"/>
          <p:cNvSpPr txBox="1"/>
          <p:nvPr/>
        </p:nvSpPr>
        <p:spPr>
          <a:xfrm>
            <a:off x="2393696" y="5962512"/>
            <a:ext cx="2215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Tm= </a:t>
            </a:r>
            <a:r>
              <a:rPr lang="el-GR" sz="2000" dirty="0" smtClean="0"/>
              <a:t>2(Α+Τ)+4(</a:t>
            </a:r>
            <a:r>
              <a:rPr lang="en-GB" sz="2000" dirty="0" smtClean="0"/>
              <a:t>G</a:t>
            </a:r>
            <a:r>
              <a:rPr lang="el-GR" sz="2000" dirty="0" smtClean="0"/>
              <a:t>+</a:t>
            </a:r>
            <a:r>
              <a:rPr lang="en-GB" sz="2000" dirty="0" smtClean="0"/>
              <a:t>C)</a:t>
            </a:r>
            <a:endParaRPr lang="en-GB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0" y="6627168"/>
            <a:ext cx="4052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smtClean="0"/>
              <a:t>A, T, G, C= </a:t>
            </a:r>
            <a:r>
              <a:rPr lang="el-GR" sz="900" dirty="0" smtClean="0"/>
              <a:t>Οι βάσεις του </a:t>
            </a:r>
            <a:r>
              <a:rPr lang="en-GB" sz="900" dirty="0" smtClean="0"/>
              <a:t>DNA: </a:t>
            </a:r>
            <a:r>
              <a:rPr lang="el-GR" sz="900" dirty="0" err="1" smtClean="0"/>
              <a:t>Αδενίνη</a:t>
            </a:r>
            <a:r>
              <a:rPr lang="el-GR" sz="900" dirty="0" smtClean="0"/>
              <a:t> (Α), </a:t>
            </a:r>
            <a:r>
              <a:rPr lang="el-GR" sz="900" dirty="0" err="1" smtClean="0"/>
              <a:t>Θυμίνη</a:t>
            </a:r>
            <a:r>
              <a:rPr lang="el-GR" sz="900" dirty="0" smtClean="0"/>
              <a:t> (Τ), </a:t>
            </a:r>
            <a:r>
              <a:rPr lang="el-GR" sz="900" dirty="0" err="1" smtClean="0"/>
              <a:t>Γουανίνη</a:t>
            </a:r>
            <a:r>
              <a:rPr lang="el-GR" sz="900" dirty="0" smtClean="0"/>
              <a:t> (</a:t>
            </a:r>
            <a:r>
              <a:rPr lang="en-GB" sz="900" dirty="0" smtClean="0"/>
              <a:t>G), </a:t>
            </a:r>
            <a:r>
              <a:rPr lang="el-GR" sz="900" dirty="0" err="1" smtClean="0"/>
              <a:t>Κυτοσίνη</a:t>
            </a:r>
            <a:r>
              <a:rPr lang="el-GR" sz="900" dirty="0" smtClean="0"/>
              <a:t> (</a:t>
            </a:r>
            <a:r>
              <a:rPr lang="en-GB" sz="900" dirty="0"/>
              <a:t>C</a:t>
            </a:r>
            <a:r>
              <a:rPr lang="el-GR" sz="900" dirty="0" smtClean="0"/>
              <a:t>)</a:t>
            </a:r>
            <a:endParaRPr lang="en-GB" sz="900" dirty="0"/>
          </a:p>
        </p:txBody>
      </p:sp>
      <p:sp>
        <p:nvSpPr>
          <p:cNvPr id="1024" name="Rectangle 1023"/>
          <p:cNvSpPr/>
          <p:nvPr/>
        </p:nvSpPr>
        <p:spPr>
          <a:xfrm>
            <a:off x="428421" y="2699586"/>
            <a:ext cx="3257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l-GR" dirty="0"/>
              <a:t>Κριτήρια σχεδιασμού </a:t>
            </a:r>
            <a:r>
              <a:rPr lang="el-GR" dirty="0" err="1"/>
              <a:t>εκκινητών</a:t>
            </a:r>
            <a:r>
              <a:rPr lang="el-GR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05917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067625"/>
              </p:ext>
            </p:extLst>
          </p:nvPr>
        </p:nvGraphicFramePr>
        <p:xfrm>
          <a:off x="416448" y="1541625"/>
          <a:ext cx="8160394" cy="2347976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5738328">
                  <a:extLst>
                    <a:ext uri="{9D8B030D-6E8A-4147-A177-3AD203B41FA5}">
                      <a16:colId xmlns:a16="http://schemas.microsoft.com/office/drawing/2014/main" val="975614647"/>
                    </a:ext>
                  </a:extLst>
                </a:gridCol>
                <a:gridCol w="2422066">
                  <a:extLst>
                    <a:ext uri="{9D8B030D-6E8A-4147-A177-3AD203B41FA5}">
                      <a16:colId xmlns:a16="http://schemas.microsoft.com/office/drawing/2014/main" val="829930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Αντιδραστήρια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Τελική συγκέντρωση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09704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Ρυθμιστικό διάλυμα </a:t>
                      </a:r>
                      <a:r>
                        <a:rPr lang="el-GR" sz="1800" dirty="0" err="1" smtClean="0">
                          <a:effectLst/>
                        </a:rPr>
                        <a:t>πολυμεράσης</a:t>
                      </a:r>
                      <a:r>
                        <a:rPr lang="en-US" sz="1800" dirty="0" smtClean="0">
                          <a:effectLst/>
                        </a:rPr>
                        <a:t> 10X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(</a:t>
                      </a:r>
                      <a:r>
                        <a:rPr lang="el-GR" sz="1800" dirty="0" smtClean="0">
                          <a:effectLst/>
                        </a:rPr>
                        <a:t>με</a:t>
                      </a:r>
                      <a:r>
                        <a:rPr lang="el-GR" sz="1800" baseline="0" dirty="0" smtClean="0">
                          <a:effectLst/>
                        </a:rPr>
                        <a:t> </a:t>
                      </a:r>
                      <a:r>
                        <a:rPr lang="en-GB" sz="1800" baseline="0" dirty="0" smtClean="0">
                          <a:effectLst/>
                        </a:rPr>
                        <a:t>MgCl2 15mM)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1X</a:t>
                      </a:r>
                      <a:r>
                        <a:rPr lang="en-GB" sz="1800" dirty="0" smtClean="0">
                          <a:effectLst/>
                        </a:rPr>
                        <a:t> (1.5 </a:t>
                      </a:r>
                      <a:r>
                        <a:rPr lang="en-GB" sz="1800" dirty="0" err="1" smtClean="0">
                          <a:effectLst/>
                        </a:rPr>
                        <a:t>mM</a:t>
                      </a:r>
                      <a:r>
                        <a:rPr lang="en-GB" sz="1800" dirty="0" smtClean="0">
                          <a:effectLst/>
                        </a:rPr>
                        <a:t> MgCl2)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08017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effectLst/>
                        </a:rPr>
                        <a:t>dNTPs</a:t>
                      </a:r>
                      <a:r>
                        <a:rPr lang="en-GB" sz="1800" dirty="0" smtClean="0">
                          <a:effectLst/>
                        </a:rPr>
                        <a:t> mix</a:t>
                      </a:r>
                      <a:r>
                        <a:rPr lang="el-GR" sz="1800" dirty="0" smtClean="0">
                          <a:effectLst/>
                        </a:rPr>
                        <a:t> </a:t>
                      </a:r>
                      <a:r>
                        <a:rPr lang="el-GR" sz="1800" dirty="0">
                          <a:effectLst/>
                        </a:rPr>
                        <a:t>(10mM)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0,2 </a:t>
                      </a:r>
                      <a:r>
                        <a:rPr lang="el-GR" sz="1800" dirty="0" err="1">
                          <a:effectLst/>
                        </a:rPr>
                        <a:t>mM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44068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Ανοδικός </a:t>
                      </a:r>
                      <a:r>
                        <a:rPr lang="el-GR" sz="1800" dirty="0" err="1" smtClean="0">
                          <a:effectLst/>
                        </a:rPr>
                        <a:t>εκκινητής</a:t>
                      </a:r>
                      <a:r>
                        <a:rPr lang="el-GR" sz="1800" dirty="0" smtClean="0">
                          <a:effectLst/>
                        </a:rPr>
                        <a:t> (10 </a:t>
                      </a:r>
                      <a:r>
                        <a:rPr lang="el-GR" sz="1800" dirty="0" err="1">
                          <a:effectLst/>
                        </a:rPr>
                        <a:t>μM</a:t>
                      </a:r>
                      <a:r>
                        <a:rPr lang="el-GR" sz="1800" dirty="0">
                          <a:effectLst/>
                        </a:rPr>
                        <a:t>)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0,2 </a:t>
                      </a:r>
                      <a:r>
                        <a:rPr lang="el-GR" sz="1800" dirty="0" err="1">
                          <a:effectLst/>
                        </a:rPr>
                        <a:t>μΜ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8460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Καθοδικός</a:t>
                      </a:r>
                      <a:r>
                        <a:rPr lang="el-GR" sz="1800" baseline="0" dirty="0" smtClean="0">
                          <a:effectLst/>
                        </a:rPr>
                        <a:t> </a:t>
                      </a:r>
                      <a:r>
                        <a:rPr lang="el-GR" sz="1800" baseline="0" dirty="0" err="1" smtClean="0">
                          <a:effectLst/>
                        </a:rPr>
                        <a:t>εκκινητής</a:t>
                      </a:r>
                      <a:r>
                        <a:rPr lang="el-GR" sz="1800" baseline="0" dirty="0" smtClean="0">
                          <a:effectLst/>
                        </a:rPr>
                        <a:t> </a:t>
                      </a:r>
                      <a:r>
                        <a:rPr lang="el-GR" sz="1800" dirty="0" smtClean="0">
                          <a:effectLst/>
                        </a:rPr>
                        <a:t>(10 </a:t>
                      </a:r>
                      <a:r>
                        <a:rPr lang="el-GR" sz="1800" dirty="0" err="1">
                          <a:effectLst/>
                        </a:rPr>
                        <a:t>μΜ</a:t>
                      </a:r>
                      <a:r>
                        <a:rPr lang="el-GR" sz="1800" dirty="0">
                          <a:effectLst/>
                        </a:rPr>
                        <a:t>)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0,2 </a:t>
                      </a:r>
                      <a:r>
                        <a:rPr lang="el-GR" sz="1800" dirty="0" err="1">
                          <a:effectLst/>
                        </a:rPr>
                        <a:t>μΜ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4918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DNA </a:t>
                      </a:r>
                      <a:r>
                        <a:rPr lang="el-GR" sz="1800" dirty="0" err="1" smtClean="0">
                          <a:effectLst/>
                        </a:rPr>
                        <a:t>πολυμεράση</a:t>
                      </a:r>
                      <a:r>
                        <a:rPr lang="el-GR" sz="1800" baseline="0" dirty="0" smtClean="0">
                          <a:effectLst/>
                        </a:rPr>
                        <a:t> (</a:t>
                      </a:r>
                      <a:r>
                        <a:rPr lang="en-US" sz="1800" dirty="0" smtClean="0">
                          <a:effectLst/>
                        </a:rPr>
                        <a:t>5U/</a:t>
                      </a:r>
                      <a:r>
                        <a:rPr lang="el-GR" sz="1800" dirty="0">
                          <a:effectLst/>
                        </a:rPr>
                        <a:t>μ</a:t>
                      </a:r>
                      <a:r>
                        <a:rPr lang="en-US" sz="1800" dirty="0" smtClean="0">
                          <a:effectLst/>
                        </a:rPr>
                        <a:t>l</a:t>
                      </a:r>
                      <a:r>
                        <a:rPr lang="el-GR" sz="1800" dirty="0" smtClean="0">
                          <a:effectLst/>
                        </a:rPr>
                        <a:t>)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1 </a:t>
                      </a:r>
                      <a:r>
                        <a:rPr lang="el-GR" sz="1800" dirty="0" smtClean="0">
                          <a:effectLst/>
                        </a:rPr>
                        <a:t>U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3373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DNA εκμαγείο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20 ng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51984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Νερό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Μέχρι 20 </a:t>
                      </a:r>
                      <a:r>
                        <a:rPr lang="el-GR" sz="1800" dirty="0" err="1">
                          <a:effectLst/>
                        </a:rPr>
                        <a:t>μl</a:t>
                      </a:r>
                      <a:r>
                        <a:rPr lang="el-GR" sz="1800" dirty="0">
                          <a:effectLst/>
                        </a:rPr>
                        <a:t> τελικό όγκο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347707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286175"/>
              </p:ext>
            </p:extLst>
          </p:nvPr>
        </p:nvGraphicFramePr>
        <p:xfrm>
          <a:off x="416446" y="4390906"/>
          <a:ext cx="8160397" cy="1760982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366056">
                  <a:extLst>
                    <a:ext uri="{9D8B030D-6E8A-4147-A177-3AD203B41FA5}">
                      <a16:colId xmlns:a16="http://schemas.microsoft.com/office/drawing/2014/main" val="242591791"/>
                    </a:ext>
                  </a:extLst>
                </a:gridCol>
                <a:gridCol w="3715473">
                  <a:extLst>
                    <a:ext uri="{9D8B030D-6E8A-4147-A177-3AD203B41FA5}">
                      <a16:colId xmlns:a16="http://schemas.microsoft.com/office/drawing/2014/main" val="784317009"/>
                    </a:ext>
                  </a:extLst>
                </a:gridCol>
                <a:gridCol w="1932972">
                  <a:extLst>
                    <a:ext uri="{9D8B030D-6E8A-4147-A177-3AD203B41FA5}">
                      <a16:colId xmlns:a16="http://schemas.microsoft.com/office/drawing/2014/main" val="4127115249"/>
                    </a:ext>
                  </a:extLst>
                </a:gridCol>
                <a:gridCol w="1145896">
                  <a:extLst>
                    <a:ext uri="{9D8B030D-6E8A-4147-A177-3AD203B41FA5}">
                      <a16:colId xmlns:a16="http://schemas.microsoft.com/office/drawing/2014/main" val="17398105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Στάδιο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Θερμοκρασία (</a:t>
                      </a:r>
                      <a:r>
                        <a:rPr lang="el-GR" sz="1800" baseline="30000" dirty="0" err="1">
                          <a:effectLst/>
                        </a:rPr>
                        <a:t>ο</a:t>
                      </a:r>
                      <a:r>
                        <a:rPr lang="el-GR" sz="1800" dirty="0" err="1">
                          <a:effectLst/>
                        </a:rPr>
                        <a:t>C</a:t>
                      </a:r>
                      <a:r>
                        <a:rPr lang="el-GR" sz="1800" dirty="0">
                          <a:effectLst/>
                        </a:rPr>
                        <a:t>)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Χρόνος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Κύκλοι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8293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effectLst/>
                        </a:rPr>
                        <a:t>Αποδιάταξη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94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3 </a:t>
                      </a:r>
                      <a:r>
                        <a:rPr lang="el-GR" sz="1800" dirty="0" smtClean="0">
                          <a:effectLst/>
                        </a:rPr>
                        <a:t>λεπτά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66209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effectLst/>
                        </a:rPr>
                        <a:t>Αποδιάταξη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94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30 δευτερόλεπτα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45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7068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Υβριδισμός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45-65 (αναλόγως</a:t>
                      </a:r>
                      <a:r>
                        <a:rPr lang="el-GR" sz="1800" baseline="0" dirty="0" smtClean="0">
                          <a:effectLst/>
                        </a:rPr>
                        <a:t> τους </a:t>
                      </a:r>
                      <a:r>
                        <a:rPr lang="el-GR" sz="1800" baseline="0" dirty="0" err="1" smtClean="0">
                          <a:effectLst/>
                        </a:rPr>
                        <a:t>εκκινητές</a:t>
                      </a:r>
                      <a:r>
                        <a:rPr lang="el-GR" sz="1800" dirty="0" smtClean="0">
                          <a:effectLst/>
                        </a:rPr>
                        <a:t>)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30 δευτερόλεπτα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45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35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Επιμήκυνση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72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solidFill>
                            <a:srgbClr val="FF0000"/>
                          </a:solidFill>
                          <a:effectLst/>
                        </a:rPr>
                        <a:t>30 δευτερόλεπτα</a:t>
                      </a:r>
                      <a:endParaRPr lang="en-GB" sz="1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45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19461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Επιμήκυνση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72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λεπτά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1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2736933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124674" y="0"/>
            <a:ext cx="9942653" cy="53848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b="1" dirty="0" smtClean="0">
                <a:latin typeface="+mn-lt"/>
              </a:rPr>
              <a:t>Παράδειγμα πρωτοκόλλου </a:t>
            </a:r>
            <a:r>
              <a:rPr lang="en-GB" sz="3200" b="1" dirty="0" smtClean="0">
                <a:latin typeface="+mn-lt"/>
              </a:rPr>
              <a:t>PCR</a:t>
            </a:r>
            <a:endParaRPr lang="el-GR" sz="32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4329" y="771166"/>
            <a:ext cx="8444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Μία απλή </a:t>
            </a:r>
            <a:r>
              <a:rPr lang="en-GB" dirty="0" smtClean="0"/>
              <a:t>PCR </a:t>
            </a:r>
            <a:r>
              <a:rPr lang="el-GR" dirty="0" smtClean="0"/>
              <a:t>περιλαμβάνει τα ακόλουθα αντιδραστήρια και συνθήκες πολυμερισμού: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8717666" y="4526224"/>
            <a:ext cx="33450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/>
              <a:t>Ο χρόνος επιμήκυνσης καθορίζεται από την </a:t>
            </a:r>
            <a:r>
              <a:rPr lang="el-GR" dirty="0" err="1" smtClean="0"/>
              <a:t>πολυμεράση</a:t>
            </a:r>
            <a:r>
              <a:rPr lang="el-GR" dirty="0" smtClean="0"/>
              <a:t> που χρησιμοποιείται.</a:t>
            </a:r>
            <a:r>
              <a:rPr lang="en-GB" dirty="0" smtClean="0"/>
              <a:t> </a:t>
            </a:r>
            <a:r>
              <a:rPr lang="el-GR" dirty="0" smtClean="0"/>
              <a:t>Η </a:t>
            </a:r>
            <a:r>
              <a:rPr lang="en-GB" dirty="0" err="1" smtClean="0"/>
              <a:t>Taq</a:t>
            </a:r>
            <a:r>
              <a:rPr lang="en-GB" dirty="0" smtClean="0"/>
              <a:t> </a:t>
            </a:r>
            <a:r>
              <a:rPr lang="el-GR" dirty="0" err="1" smtClean="0"/>
              <a:t>πολυμεράση</a:t>
            </a:r>
            <a:r>
              <a:rPr lang="el-GR" dirty="0" smtClean="0"/>
              <a:t> χρειάζεται </a:t>
            </a:r>
            <a:r>
              <a:rPr lang="el-GR" b="1" dirty="0" smtClean="0">
                <a:solidFill>
                  <a:srgbClr val="FF0000"/>
                </a:solidFill>
              </a:rPr>
              <a:t>1 λεπτό </a:t>
            </a:r>
            <a:r>
              <a:rPr lang="el-GR" dirty="0" smtClean="0"/>
              <a:t>για να αντιγράψει </a:t>
            </a:r>
            <a:r>
              <a:rPr lang="el-GR" b="1" dirty="0" smtClean="0">
                <a:solidFill>
                  <a:srgbClr val="FF0000"/>
                </a:solidFill>
              </a:rPr>
              <a:t>1</a:t>
            </a:r>
            <a:r>
              <a:rPr lang="en-GB" b="1" dirty="0" smtClean="0">
                <a:solidFill>
                  <a:srgbClr val="FF0000"/>
                </a:solidFill>
              </a:rPr>
              <a:t>kb </a:t>
            </a:r>
            <a:r>
              <a:rPr lang="en-GB" dirty="0" smtClean="0"/>
              <a:t>DNA.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20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24674" y="0"/>
            <a:ext cx="9942653" cy="53848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200" b="1" dirty="0" smtClean="0">
                <a:latin typeface="+mn-lt"/>
              </a:rPr>
              <a:t>Ποσοτική </a:t>
            </a:r>
            <a:r>
              <a:rPr lang="en-GB" sz="3200" b="1" dirty="0" smtClean="0">
                <a:latin typeface="+mn-lt"/>
              </a:rPr>
              <a:t>PCR/ </a:t>
            </a:r>
            <a:r>
              <a:rPr lang="en-GB" sz="3200" b="1" dirty="0" smtClean="0">
                <a:latin typeface="+mn-lt"/>
              </a:rPr>
              <a:t>PCR </a:t>
            </a:r>
            <a:r>
              <a:rPr lang="el-GR" sz="3200" b="1" dirty="0" smtClean="0">
                <a:latin typeface="+mn-lt"/>
              </a:rPr>
              <a:t>πραγματικού χρόνου</a:t>
            </a:r>
            <a:endParaRPr lang="el-GR" sz="3200" b="1" dirty="0"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00227" y="1028217"/>
            <a:ext cx="10591547" cy="5341513"/>
            <a:chOff x="818028" y="1263344"/>
            <a:chExt cx="10591547" cy="5341513"/>
          </a:xfrm>
        </p:grpSpPr>
        <p:sp>
          <p:nvSpPr>
            <p:cNvPr id="2" name="Rectangle 1"/>
            <p:cNvSpPr/>
            <p:nvPr/>
          </p:nvSpPr>
          <p:spPr>
            <a:xfrm>
              <a:off x="818028" y="3465536"/>
              <a:ext cx="10591547" cy="31393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n-GB" dirty="0" smtClean="0">
                  <a:solidFill>
                    <a:srgbClr val="000000"/>
                  </a:solidFill>
                </a:rPr>
                <a:t>H </a:t>
              </a:r>
              <a:r>
                <a:rPr lang="el-GR" dirty="0" smtClean="0">
                  <a:solidFill>
                    <a:srgbClr val="000000"/>
                  </a:solidFill>
                </a:rPr>
                <a:t>ποσοτική </a:t>
              </a:r>
              <a:r>
                <a:rPr lang="en-GB" dirty="0" smtClean="0">
                  <a:solidFill>
                    <a:srgbClr val="000000"/>
                  </a:solidFill>
                </a:rPr>
                <a:t>PCR </a:t>
              </a:r>
              <a:r>
                <a:rPr lang="el-GR" dirty="0" smtClean="0">
                  <a:solidFill>
                    <a:srgbClr val="000000"/>
                  </a:solidFill>
                </a:rPr>
                <a:t>είναι μία γρήγορη</a:t>
              </a:r>
              <a:r>
                <a:rPr lang="en-GB" dirty="0" smtClean="0">
                  <a:solidFill>
                    <a:srgbClr val="000000"/>
                  </a:solidFill>
                </a:rPr>
                <a:t> </a:t>
              </a:r>
              <a:r>
                <a:rPr lang="el-GR" dirty="0" smtClean="0">
                  <a:solidFill>
                    <a:srgbClr val="000000"/>
                  </a:solidFill>
                </a:rPr>
                <a:t>και ευαίσθητη</a:t>
              </a:r>
              <a:r>
                <a:rPr lang="en-GB" dirty="0" smtClean="0">
                  <a:solidFill>
                    <a:srgbClr val="000000"/>
                  </a:solidFill>
                </a:rPr>
                <a:t> </a:t>
              </a:r>
              <a:r>
                <a:rPr lang="el-GR" dirty="0" smtClean="0">
                  <a:solidFill>
                    <a:srgbClr val="000000"/>
                  </a:solidFill>
                </a:rPr>
                <a:t>μέθοδος ποσοτικοποίησης </a:t>
              </a:r>
              <a:r>
                <a:rPr lang="el-GR" dirty="0">
                  <a:solidFill>
                    <a:srgbClr val="000000"/>
                  </a:solidFill>
                </a:rPr>
                <a:t>μορίων </a:t>
              </a:r>
              <a:r>
                <a:rPr lang="el-GR" dirty="0" smtClean="0">
                  <a:solidFill>
                    <a:srgbClr val="333333"/>
                  </a:solidFill>
                </a:rPr>
                <a:t>DNΑ και </a:t>
              </a:r>
              <a:r>
                <a:rPr lang="en-GB" dirty="0">
                  <a:solidFill>
                    <a:srgbClr val="333333"/>
                  </a:solidFill>
                </a:rPr>
                <a:t>c</a:t>
              </a:r>
              <a:r>
                <a:rPr lang="en-GB" dirty="0" smtClean="0">
                  <a:solidFill>
                    <a:srgbClr val="333333"/>
                  </a:solidFill>
                </a:rPr>
                <a:t>DNA</a:t>
              </a:r>
              <a:r>
                <a:rPr lang="el-GR" dirty="0" smtClean="0">
                  <a:solidFill>
                    <a:srgbClr val="000000"/>
                  </a:solidFill>
                </a:rPr>
                <a:t>.</a:t>
              </a:r>
              <a:endParaRPr lang="en-GB" dirty="0" smtClean="0"/>
            </a:p>
            <a:p>
              <a:pPr marL="742950" lvl="1" indent="-285750" algn="just">
                <a:buFont typeface="Arial" panose="020B0604020202020204" pitchFamily="34" charset="0"/>
                <a:buChar char="•"/>
              </a:pPr>
              <a:endParaRPr lang="el-GR" dirty="0" smtClean="0"/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l-GR" dirty="0" smtClean="0"/>
                <a:t>Στη ποσοτική </a:t>
              </a:r>
              <a:r>
                <a:rPr lang="en-GB" dirty="0" smtClean="0"/>
                <a:t>PCR </a:t>
              </a:r>
              <a:r>
                <a:rPr lang="el-GR" dirty="0" smtClean="0"/>
                <a:t>και τη </a:t>
              </a:r>
              <a:r>
                <a:rPr lang="en-GB" dirty="0" smtClean="0"/>
                <a:t>PCR </a:t>
              </a:r>
              <a:r>
                <a:rPr lang="el-GR" dirty="0" smtClean="0"/>
                <a:t>πραγματικού</a:t>
              </a:r>
              <a:r>
                <a:rPr lang="en-GB" dirty="0" smtClean="0"/>
                <a:t> </a:t>
              </a:r>
              <a:r>
                <a:rPr lang="el-GR" dirty="0" smtClean="0"/>
                <a:t>χρόνου, πέραν των αντιδραστηρίων μιας κλασικής </a:t>
              </a:r>
              <a:r>
                <a:rPr lang="en-GB" dirty="0" smtClean="0"/>
                <a:t>PCR</a:t>
              </a:r>
              <a:r>
                <a:rPr lang="el-GR" dirty="0" smtClean="0"/>
                <a:t>, χ</a:t>
              </a:r>
              <a:r>
                <a:rPr lang="el-GR" dirty="0" smtClean="0"/>
                <a:t>ρησιμοποιούνται και φθορίζουσες </a:t>
              </a:r>
              <a:r>
                <a:rPr lang="el-GR" dirty="0" smtClean="0"/>
                <a:t>ουσίες που προσδένονται στο </a:t>
              </a:r>
              <a:r>
                <a:rPr lang="en-GB" dirty="0" smtClean="0"/>
                <a:t>DNA (</a:t>
              </a:r>
              <a:r>
                <a:rPr lang="el-GR" dirty="0" smtClean="0"/>
                <a:t>π.χ. </a:t>
              </a:r>
              <a:r>
                <a:rPr lang="en-GB" dirty="0" smtClean="0"/>
                <a:t>Syto9Green)</a:t>
              </a:r>
              <a:r>
                <a:rPr lang="el-GR" dirty="0" smtClean="0"/>
                <a:t>.</a:t>
              </a:r>
            </a:p>
            <a:p>
              <a:pPr algn="just"/>
              <a:endParaRPr lang="el-GR" dirty="0"/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l-GR" dirty="0" smtClean="0"/>
                <a:t>Ο εκπεμπόμενος φθορισμός αντιστοιχεί σε ποσότητα προϊόντων της </a:t>
              </a:r>
              <a:r>
                <a:rPr lang="en-GB" dirty="0" smtClean="0"/>
                <a:t>PCR.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endParaRPr lang="en-GB" dirty="0"/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l-GR" dirty="0"/>
                <a:t>Πραγματοποιείται σε εξειδικευμένους </a:t>
              </a:r>
              <a:r>
                <a:rPr lang="el-GR" dirty="0" err="1"/>
                <a:t>θερμοκυκλοποιητές</a:t>
              </a:r>
              <a:r>
                <a:rPr lang="el-GR" dirty="0"/>
                <a:t> που </a:t>
              </a:r>
              <a:r>
                <a:rPr lang="el-GR" dirty="0" smtClean="0"/>
                <a:t>ανιχνεύουν φθορισμό καθώς η </a:t>
              </a:r>
              <a:r>
                <a:rPr lang="en-GB" dirty="0" smtClean="0"/>
                <a:t>PCR </a:t>
              </a:r>
              <a:r>
                <a:rPr lang="el-GR" dirty="0" smtClean="0"/>
                <a:t>εξελίσσεται.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endParaRPr lang="el-GR" dirty="0"/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endParaRPr lang="en-GB" dirty="0"/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1710992" y="1263344"/>
              <a:ext cx="8805618" cy="1477328"/>
              <a:chOff x="1564512" y="4149695"/>
              <a:chExt cx="8805618" cy="1477328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1564512" y="4230434"/>
                <a:ext cx="3098157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GB" b="1" dirty="0"/>
                  <a:t>K</a:t>
                </a:r>
                <a:r>
                  <a:rPr lang="el-GR" b="1" dirty="0" err="1"/>
                  <a:t>λασική</a:t>
                </a:r>
                <a:r>
                  <a:rPr lang="el-GR" b="1" dirty="0"/>
                  <a:t> </a:t>
                </a:r>
                <a:r>
                  <a:rPr lang="el-GR" b="1" dirty="0" smtClean="0"/>
                  <a:t>PCR</a:t>
                </a:r>
                <a:endParaRPr lang="el-GR" b="1" dirty="0"/>
              </a:p>
              <a:p>
                <a:pPr algn="just"/>
                <a:r>
                  <a:rPr lang="en-GB" dirty="0" smtClean="0"/>
                  <a:t>H</a:t>
                </a:r>
                <a:r>
                  <a:rPr lang="el-GR" dirty="0" smtClean="0"/>
                  <a:t> ανάλυση </a:t>
                </a:r>
                <a:r>
                  <a:rPr lang="el-GR" dirty="0" smtClean="0"/>
                  <a:t>των αποτελεσμάτων </a:t>
                </a:r>
                <a:r>
                  <a:rPr lang="el-GR" dirty="0" smtClean="0"/>
                  <a:t>γίνεται </a:t>
                </a:r>
                <a:r>
                  <a:rPr lang="el-GR" dirty="0"/>
                  <a:t>στο τέλος της αντίδρασης</a:t>
                </a:r>
                <a:r>
                  <a:rPr lang="en-GB" dirty="0"/>
                  <a:t>.</a:t>
                </a:r>
                <a:endParaRPr lang="el-GR" dirty="0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7028904" y="4149695"/>
                <a:ext cx="3341226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l-GR" b="1" dirty="0"/>
                  <a:t>Ποσοτική </a:t>
                </a:r>
                <a:r>
                  <a:rPr lang="el-GR" b="1" dirty="0" smtClean="0"/>
                  <a:t>PCR</a:t>
                </a:r>
              </a:p>
              <a:p>
                <a:pPr algn="just"/>
                <a:r>
                  <a:rPr lang="el-GR" dirty="0" smtClean="0"/>
                  <a:t>Ανάλυση </a:t>
                </a:r>
                <a:r>
                  <a:rPr lang="el-GR" dirty="0"/>
                  <a:t>και συλλογή δεδομένων γίνεται κατά τη διάρκεια της </a:t>
                </a:r>
                <a:r>
                  <a:rPr lang="el-GR" dirty="0" smtClean="0"/>
                  <a:t>αντίδρασης σε πραγματικό χρόνο </a:t>
                </a:r>
                <a:r>
                  <a:rPr lang="el-GR" dirty="0"/>
                  <a:t>– </a:t>
                </a:r>
                <a:r>
                  <a:rPr lang="en-GB" dirty="0"/>
                  <a:t>Real time).</a:t>
                </a:r>
              </a:p>
            </p:txBody>
          </p:sp>
          <p:sp>
            <p:nvSpPr>
              <p:cNvPr id="89" name="Not Equal 88"/>
              <p:cNvSpPr/>
              <p:nvPr/>
            </p:nvSpPr>
            <p:spPr>
              <a:xfrm>
                <a:off x="5394374" y="4590442"/>
                <a:ext cx="902825" cy="555585"/>
              </a:xfrm>
              <a:prstGeom prst="mathNotEqual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7236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1170</Words>
  <Application>Microsoft Office PowerPoint</Application>
  <PresentationFormat>Widescreen</PresentationFormat>
  <Paragraphs>206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CMMI12</vt:lpstr>
      <vt:lpstr>CMMI8</vt:lpstr>
      <vt:lpstr>CMR12</vt:lpstr>
      <vt:lpstr>Times New Roman</vt:lpstr>
      <vt:lpstr>Office Theme</vt:lpstr>
      <vt:lpstr>ΑΓΡΟΤΑΥΤΟΤΗΤΑ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pmad-user-3</dc:creator>
  <cp:lastModifiedBy>pmad-user-3</cp:lastModifiedBy>
  <cp:revision>81</cp:revision>
  <dcterms:created xsi:type="dcterms:W3CDTF">2019-11-29T07:46:45Z</dcterms:created>
  <dcterms:modified xsi:type="dcterms:W3CDTF">2019-12-04T19:37:23Z</dcterms:modified>
</cp:coreProperties>
</file>